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7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Malgun Gothic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rbel" panose="020B0503020204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dZDUF4XBmDxyyQRdYQbAKulYG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495C28-BB89-4DB0-9DC2-6B2AB65E3187}">
  <a:tblStyle styleId="{E3495C28-BB89-4DB0-9DC2-6B2AB65E31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272b5f10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272b5f10f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b272b5f10f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926b7d13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a926b7d13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ga926b7d13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338937e3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a338937e34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ga338937e34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272b5f1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272b5f10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b272b5f10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93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1st Year: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Income →  Premium version (1083 users)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Costs →  Ads + Marketing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Cash Flow: 9.150,00 €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3429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2nd Year: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Income →  Premium version (2808 users) + Nutris + Ferrer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Costs →  Ads + Marketing + Commercial + Dev &amp; Admin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Cash Flow: 46.810,00 €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34290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3rd Year: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marL="0" lvl="4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Income →  Premium version (5536 users) + MAYO + Nutris + Ferrer + Farmacias Direct + Sanitas Insurance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4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Costs →  Ads + Marketing + Commercial + Dev &amp; Admin + Server + Partners profit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4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Cash Flow: 9.150,00 €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marL="0" lvl="4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34290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4th Year: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marL="0" lvl="4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Income →  Premium version (9648 users) + MAYO + Nutris + Ferrer + Farmacias Direct + Sanitas Insurance + KERN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marL="0" lvl="4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Costs →  Ads + Marketing + Commercial + Dev &amp; Admin + Server + Partners profit + new country (USA) costs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4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-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Cash Flow: 46.810,00 €</a:t>
            </a:r>
            <a:endParaRPr sz="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>
            <a:spLocks noGrp="1"/>
          </p:cNvSpPr>
          <p:nvPr>
            <p:ph type="dt" idx="10"/>
          </p:nvPr>
        </p:nvSpPr>
        <p:spPr>
          <a:xfrm>
            <a:off x="152400" y="6356349"/>
            <a:ext cx="1070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sldNum" idx="12"/>
          </p:nvPr>
        </p:nvSpPr>
        <p:spPr>
          <a:xfrm>
            <a:off x="152400" y="6356348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32"/>
          <p:cNvCxnSpPr/>
          <p:nvPr/>
        </p:nvCxnSpPr>
        <p:spPr>
          <a:xfrm rot="10800000">
            <a:off x="1392864" y="6594230"/>
            <a:ext cx="10800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6165" y="1918"/>
            <a:ext cx="10139424" cy="68621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2997212" y="2545339"/>
            <a:ext cx="655980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Medictionary</a:t>
            </a:r>
            <a:endParaRPr sz="8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2190307" y="2428376"/>
            <a:ext cx="7842006" cy="1560171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655589" y="3836"/>
            <a:ext cx="536411" cy="686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0" y="-4195"/>
            <a:ext cx="1516165" cy="68621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10679471" y="5696789"/>
            <a:ext cx="302505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Jeongyun Lee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Ronnel Mattew</a:t>
            </a:r>
            <a:endParaRPr sz="14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Eyad Al Hafi</a:t>
            </a:r>
            <a:endParaRPr sz="14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 Visa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D158FC-E37B-4EC1-B1D5-31951BD690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272b5f10f_0_7"/>
          <p:cNvSpPr txBox="1"/>
          <p:nvPr/>
        </p:nvSpPr>
        <p:spPr>
          <a:xfrm>
            <a:off x="1462538" y="1566705"/>
            <a:ext cx="11350500" cy="4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The main sources of income would be:</a:t>
            </a:r>
            <a:endParaRPr sz="2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dirty="0"/>
              <a:t>Premium Subscription</a:t>
            </a:r>
            <a:endParaRPr sz="25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dirty="0"/>
              <a:t>Initial Investments</a:t>
            </a:r>
            <a:endParaRPr sz="25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 dirty="0"/>
              <a:t>Contracts</a:t>
            </a:r>
            <a:endParaRPr sz="2500" dirty="0"/>
          </a:p>
        </p:txBody>
      </p:sp>
      <p:cxnSp>
        <p:nvCxnSpPr>
          <p:cNvPr id="9" name="Google Shape;262;p16">
            <a:extLst>
              <a:ext uri="{FF2B5EF4-FFF2-40B4-BE49-F238E27FC236}">
                <a16:creationId xmlns:a16="http://schemas.microsoft.com/office/drawing/2014/main" id="{0F937931-787F-44B9-989C-F0741A296C4F}"/>
              </a:ext>
            </a:extLst>
          </p:cNvPr>
          <p:cNvCxnSpPr/>
          <p:nvPr/>
        </p:nvCxnSpPr>
        <p:spPr>
          <a:xfrm>
            <a:off x="1462539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263;p16">
            <a:extLst>
              <a:ext uri="{FF2B5EF4-FFF2-40B4-BE49-F238E27FC236}">
                <a16:creationId xmlns:a16="http://schemas.microsoft.com/office/drawing/2014/main" id="{4160FA62-22A6-41E1-AF70-7EF715A487ED}"/>
              </a:ext>
            </a:extLst>
          </p:cNvPr>
          <p:cNvSpPr txBox="1"/>
          <p:nvPr/>
        </p:nvSpPr>
        <p:spPr>
          <a:xfrm>
            <a:off x="1462538" y="181320"/>
            <a:ext cx="11391145" cy="7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Financial Factors -  </a:t>
            </a:r>
            <a:r>
              <a:rPr lang="en-US" sz="19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Cash Flow</a:t>
            </a:r>
            <a:endParaRPr sz="19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64;p16">
            <a:extLst>
              <a:ext uri="{FF2B5EF4-FFF2-40B4-BE49-F238E27FC236}">
                <a16:creationId xmlns:a16="http://schemas.microsoft.com/office/drawing/2014/main" id="{86DEB24D-F947-4320-9913-F5E13C6F4073}"/>
              </a:ext>
            </a:extLst>
          </p:cNvPr>
          <p:cNvSpPr/>
          <p:nvPr/>
        </p:nvSpPr>
        <p:spPr>
          <a:xfrm rot="10800000" flipH="1">
            <a:off x="1937681" y="201640"/>
            <a:ext cx="148621" cy="12812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379905-A11F-49D3-8524-FE175908E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49"/>
          <p:cNvCxnSpPr/>
          <p:nvPr/>
        </p:nvCxnSpPr>
        <p:spPr>
          <a:xfrm>
            <a:off x="1584459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8" name="Google Shape;298;p49"/>
          <p:cNvSpPr txBox="1"/>
          <p:nvPr/>
        </p:nvSpPr>
        <p:spPr>
          <a:xfrm>
            <a:off x="1462549" y="181325"/>
            <a:ext cx="10386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lang="en-US" altLang="ko-KR" sz="43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Financial Factors </a:t>
            </a:r>
            <a:r>
              <a:rPr lang="en-US" sz="43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Contracts Description</a:t>
            </a:r>
            <a:endParaRPr sz="19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9"/>
          <p:cNvSpPr/>
          <p:nvPr/>
        </p:nvSpPr>
        <p:spPr>
          <a:xfrm rot="10800000" flipH="1">
            <a:off x="1937681" y="201640"/>
            <a:ext cx="148621" cy="12812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49"/>
          <p:cNvGrpSpPr/>
          <p:nvPr/>
        </p:nvGrpSpPr>
        <p:grpSpPr>
          <a:xfrm>
            <a:off x="4042499" y="1805091"/>
            <a:ext cx="4166912" cy="1421253"/>
            <a:chOff x="4282114" y="1806290"/>
            <a:chExt cx="4166912" cy="1421253"/>
          </a:xfrm>
        </p:grpSpPr>
        <p:grpSp>
          <p:nvGrpSpPr>
            <p:cNvPr id="301" name="Google Shape;301;p49"/>
            <p:cNvGrpSpPr/>
            <p:nvPr/>
          </p:nvGrpSpPr>
          <p:grpSpPr>
            <a:xfrm>
              <a:off x="4282114" y="1806290"/>
              <a:ext cx="4166912" cy="1421253"/>
              <a:chOff x="1005722" y="3416095"/>
              <a:chExt cx="3124200" cy="1065604"/>
            </a:xfrm>
          </p:grpSpPr>
          <p:sp>
            <p:nvSpPr>
              <p:cNvPr id="302" name="Google Shape;302;p49"/>
              <p:cNvSpPr/>
              <p:nvPr/>
            </p:nvSpPr>
            <p:spPr>
              <a:xfrm>
                <a:off x="1724034" y="3416095"/>
                <a:ext cx="1687576" cy="1065604"/>
              </a:xfrm>
              <a:prstGeom prst="roundRect">
                <a:avLst>
                  <a:gd name="adj" fmla="val 34481"/>
                </a:avLst>
              </a:prstGeom>
              <a:noFill/>
              <a:ln w="635000" cap="flat" cmpd="sng">
                <a:solidFill>
                  <a:schemeClr val="accent1">
                    <a:alpha val="70196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49"/>
              <p:cNvSpPr/>
              <p:nvPr/>
            </p:nvSpPr>
            <p:spPr>
              <a:xfrm>
                <a:off x="1005722" y="3438820"/>
                <a:ext cx="3124200" cy="104287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04" name="Google Shape;304;p49"/>
            <p:cNvPicPr preferRelativeResize="0"/>
            <p:nvPr/>
          </p:nvPicPr>
          <p:blipFill rotWithShape="1">
            <a:blip r:embed="rId3">
              <a:alphaModFix/>
            </a:blip>
            <a:srcRect l="12486" t="24343" r="19308" b="25908"/>
            <a:stretch/>
          </p:blipFill>
          <p:spPr>
            <a:xfrm>
              <a:off x="5153990" y="2090111"/>
              <a:ext cx="2423160" cy="8839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49"/>
          <p:cNvGrpSpPr/>
          <p:nvPr/>
        </p:nvGrpSpPr>
        <p:grpSpPr>
          <a:xfrm>
            <a:off x="89330" y="1045248"/>
            <a:ext cx="4166912" cy="2751201"/>
            <a:chOff x="115202" y="1067989"/>
            <a:chExt cx="4166912" cy="2751201"/>
          </a:xfrm>
        </p:grpSpPr>
        <p:grpSp>
          <p:nvGrpSpPr>
            <p:cNvPr id="306" name="Google Shape;306;p49"/>
            <p:cNvGrpSpPr/>
            <p:nvPr/>
          </p:nvGrpSpPr>
          <p:grpSpPr>
            <a:xfrm>
              <a:off x="115202" y="1822619"/>
              <a:ext cx="4166912" cy="1421253"/>
              <a:chOff x="1005722" y="3416095"/>
              <a:chExt cx="3124200" cy="1065604"/>
            </a:xfrm>
          </p:grpSpPr>
          <p:sp>
            <p:nvSpPr>
              <p:cNvPr id="307" name="Google Shape;307;p49"/>
              <p:cNvSpPr/>
              <p:nvPr/>
            </p:nvSpPr>
            <p:spPr>
              <a:xfrm>
                <a:off x="1724034" y="3416095"/>
                <a:ext cx="1687576" cy="1065604"/>
              </a:xfrm>
              <a:prstGeom prst="roundRect">
                <a:avLst>
                  <a:gd name="adj" fmla="val 34481"/>
                </a:avLst>
              </a:prstGeom>
              <a:noFill/>
              <a:ln w="635000" cap="flat" cmpd="sng">
                <a:solidFill>
                  <a:schemeClr val="accent1">
                    <a:alpha val="70196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49"/>
              <p:cNvSpPr/>
              <p:nvPr/>
            </p:nvSpPr>
            <p:spPr>
              <a:xfrm>
                <a:off x="1005722" y="3438820"/>
                <a:ext cx="3124200" cy="104287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09" name="Google Shape;309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4360" y="1067989"/>
              <a:ext cx="2751201" cy="2751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p49"/>
          <p:cNvGrpSpPr/>
          <p:nvPr/>
        </p:nvGrpSpPr>
        <p:grpSpPr>
          <a:xfrm>
            <a:off x="139588" y="4261019"/>
            <a:ext cx="4166912" cy="2138092"/>
            <a:chOff x="17668" y="4261019"/>
            <a:chExt cx="4166912" cy="2138092"/>
          </a:xfrm>
        </p:grpSpPr>
        <p:grpSp>
          <p:nvGrpSpPr>
            <p:cNvPr id="311" name="Google Shape;311;p49"/>
            <p:cNvGrpSpPr/>
            <p:nvPr/>
          </p:nvGrpSpPr>
          <p:grpSpPr>
            <a:xfrm>
              <a:off x="17668" y="4637739"/>
              <a:ext cx="4166912" cy="1421253"/>
              <a:chOff x="1005722" y="3416095"/>
              <a:chExt cx="3124200" cy="1065604"/>
            </a:xfrm>
          </p:grpSpPr>
          <p:sp>
            <p:nvSpPr>
              <p:cNvPr id="312" name="Google Shape;312;p49"/>
              <p:cNvSpPr/>
              <p:nvPr/>
            </p:nvSpPr>
            <p:spPr>
              <a:xfrm>
                <a:off x="1724034" y="3416095"/>
                <a:ext cx="1687576" cy="1065604"/>
              </a:xfrm>
              <a:prstGeom prst="roundRect">
                <a:avLst>
                  <a:gd name="adj" fmla="val 34481"/>
                </a:avLst>
              </a:prstGeom>
              <a:noFill/>
              <a:ln w="635000" cap="flat" cmpd="sng">
                <a:solidFill>
                  <a:schemeClr val="accent1">
                    <a:alpha val="70196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49"/>
              <p:cNvSpPr/>
              <p:nvPr/>
            </p:nvSpPr>
            <p:spPr>
              <a:xfrm>
                <a:off x="1005722" y="3438820"/>
                <a:ext cx="3124200" cy="104287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14" name="Google Shape;314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88437" y="4261019"/>
              <a:ext cx="2138092" cy="21380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5" name="Google Shape;315;p49"/>
          <p:cNvGrpSpPr/>
          <p:nvPr/>
        </p:nvGrpSpPr>
        <p:grpSpPr>
          <a:xfrm>
            <a:off x="7945411" y="4573373"/>
            <a:ext cx="4166912" cy="1421253"/>
            <a:chOff x="7823491" y="4573373"/>
            <a:chExt cx="4166912" cy="1421253"/>
          </a:xfrm>
        </p:grpSpPr>
        <p:grpSp>
          <p:nvGrpSpPr>
            <p:cNvPr id="316" name="Google Shape;316;p49"/>
            <p:cNvGrpSpPr/>
            <p:nvPr/>
          </p:nvGrpSpPr>
          <p:grpSpPr>
            <a:xfrm>
              <a:off x="7823491" y="4573373"/>
              <a:ext cx="4166912" cy="1421253"/>
              <a:chOff x="1005722" y="3416095"/>
              <a:chExt cx="3124200" cy="1065604"/>
            </a:xfrm>
          </p:grpSpPr>
          <p:sp>
            <p:nvSpPr>
              <p:cNvPr id="317" name="Google Shape;317;p49"/>
              <p:cNvSpPr/>
              <p:nvPr/>
            </p:nvSpPr>
            <p:spPr>
              <a:xfrm>
                <a:off x="1724034" y="3416095"/>
                <a:ext cx="1687576" cy="1065604"/>
              </a:xfrm>
              <a:prstGeom prst="roundRect">
                <a:avLst>
                  <a:gd name="adj" fmla="val 34481"/>
                </a:avLst>
              </a:prstGeom>
              <a:noFill/>
              <a:ln w="635000" cap="flat" cmpd="sng">
                <a:solidFill>
                  <a:schemeClr val="accent1">
                    <a:alpha val="70196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49"/>
              <p:cNvSpPr/>
              <p:nvPr/>
            </p:nvSpPr>
            <p:spPr>
              <a:xfrm>
                <a:off x="1005722" y="3438820"/>
                <a:ext cx="3124200" cy="104287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19" name="Google Shape;319;p49"/>
            <p:cNvPicPr preferRelativeResize="0"/>
            <p:nvPr/>
          </p:nvPicPr>
          <p:blipFill rotWithShape="1">
            <a:blip r:embed="rId6">
              <a:alphaModFix/>
            </a:blip>
            <a:srcRect t="24232" b="24037"/>
            <a:stretch/>
          </p:blipFill>
          <p:spPr>
            <a:xfrm>
              <a:off x="8870772" y="4763153"/>
              <a:ext cx="2072349" cy="1072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49"/>
          <p:cNvGrpSpPr/>
          <p:nvPr/>
        </p:nvGrpSpPr>
        <p:grpSpPr>
          <a:xfrm>
            <a:off x="4042499" y="4668049"/>
            <a:ext cx="4166912" cy="1421253"/>
            <a:chOff x="4282114" y="4668049"/>
            <a:chExt cx="4166912" cy="1421253"/>
          </a:xfrm>
        </p:grpSpPr>
        <p:grpSp>
          <p:nvGrpSpPr>
            <p:cNvPr id="321" name="Google Shape;321;p49"/>
            <p:cNvGrpSpPr/>
            <p:nvPr/>
          </p:nvGrpSpPr>
          <p:grpSpPr>
            <a:xfrm>
              <a:off x="4282114" y="4668049"/>
              <a:ext cx="4166912" cy="1421253"/>
              <a:chOff x="1005722" y="3416095"/>
              <a:chExt cx="3124200" cy="1065604"/>
            </a:xfrm>
          </p:grpSpPr>
          <p:sp>
            <p:nvSpPr>
              <p:cNvPr id="322" name="Google Shape;322;p49"/>
              <p:cNvSpPr/>
              <p:nvPr/>
            </p:nvSpPr>
            <p:spPr>
              <a:xfrm>
                <a:off x="1724034" y="3416095"/>
                <a:ext cx="1687576" cy="1065604"/>
              </a:xfrm>
              <a:prstGeom prst="roundRect">
                <a:avLst>
                  <a:gd name="adj" fmla="val 34481"/>
                </a:avLst>
              </a:prstGeom>
              <a:noFill/>
              <a:ln w="635000" cap="flat" cmpd="sng">
                <a:solidFill>
                  <a:schemeClr val="accent1">
                    <a:alpha val="70196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49"/>
              <p:cNvSpPr/>
              <p:nvPr/>
            </p:nvSpPr>
            <p:spPr>
              <a:xfrm>
                <a:off x="1005722" y="3438820"/>
                <a:ext cx="3124200" cy="104287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24" name="Google Shape;324;p4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89046" y="4793034"/>
              <a:ext cx="2398814" cy="12015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" name="Google Shape;325;p49"/>
          <p:cNvGrpSpPr/>
          <p:nvPr/>
        </p:nvGrpSpPr>
        <p:grpSpPr>
          <a:xfrm>
            <a:off x="7945411" y="1821771"/>
            <a:ext cx="4166912" cy="1421253"/>
            <a:chOff x="7992449" y="1702851"/>
            <a:chExt cx="4166912" cy="1421253"/>
          </a:xfrm>
        </p:grpSpPr>
        <p:grpSp>
          <p:nvGrpSpPr>
            <p:cNvPr id="326" name="Google Shape;326;p49"/>
            <p:cNvGrpSpPr/>
            <p:nvPr/>
          </p:nvGrpSpPr>
          <p:grpSpPr>
            <a:xfrm>
              <a:off x="7992449" y="1702851"/>
              <a:ext cx="4166912" cy="1421253"/>
              <a:chOff x="1005722" y="3416095"/>
              <a:chExt cx="3124200" cy="1065604"/>
            </a:xfrm>
          </p:grpSpPr>
          <p:sp>
            <p:nvSpPr>
              <p:cNvPr id="327" name="Google Shape;327;p49"/>
              <p:cNvSpPr/>
              <p:nvPr/>
            </p:nvSpPr>
            <p:spPr>
              <a:xfrm>
                <a:off x="1724034" y="3416095"/>
                <a:ext cx="1687576" cy="1065604"/>
              </a:xfrm>
              <a:prstGeom prst="roundRect">
                <a:avLst>
                  <a:gd name="adj" fmla="val 34481"/>
                </a:avLst>
              </a:prstGeom>
              <a:noFill/>
              <a:ln w="635000" cap="flat" cmpd="sng">
                <a:solidFill>
                  <a:schemeClr val="accent1">
                    <a:alpha val="70196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49"/>
              <p:cNvSpPr/>
              <p:nvPr/>
            </p:nvSpPr>
            <p:spPr>
              <a:xfrm>
                <a:off x="1005722" y="3438820"/>
                <a:ext cx="3124200" cy="104287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9" name="Google Shape;329;p49"/>
            <p:cNvGrpSpPr/>
            <p:nvPr/>
          </p:nvGrpSpPr>
          <p:grpSpPr>
            <a:xfrm>
              <a:off x="8928977" y="1997221"/>
              <a:ext cx="2615719" cy="879794"/>
              <a:chOff x="7424982" y="-2237008"/>
              <a:chExt cx="3502899" cy="1178196"/>
            </a:xfrm>
          </p:grpSpPr>
          <p:pic>
            <p:nvPicPr>
              <p:cNvPr id="330" name="Google Shape;330;p49"/>
              <p:cNvPicPr preferRelativeResize="0"/>
              <p:nvPr/>
            </p:nvPicPr>
            <p:blipFill rotWithShape="1">
              <a:blip r:embed="rId8">
                <a:alphaModFix/>
              </a:blip>
              <a:srcRect b="56716"/>
              <a:stretch/>
            </p:blipFill>
            <p:spPr>
              <a:xfrm>
                <a:off x="7424982" y="-2168796"/>
                <a:ext cx="2048088" cy="9648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49"/>
              <p:cNvPicPr preferRelativeResize="0"/>
              <p:nvPr/>
            </p:nvPicPr>
            <p:blipFill rotWithShape="1">
              <a:blip r:embed="rId8">
                <a:alphaModFix/>
              </a:blip>
              <a:srcRect l="14441" t="45990" r="16356" b="1155"/>
              <a:stretch/>
            </p:blipFill>
            <p:spPr>
              <a:xfrm>
                <a:off x="9510561" y="-2237008"/>
                <a:ext cx="1417320" cy="11781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22781D-2AEA-4530-8288-C45886E5A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926b7d138_0_7"/>
          <p:cNvSpPr txBox="1"/>
          <p:nvPr/>
        </p:nvSpPr>
        <p:spPr>
          <a:xfrm>
            <a:off x="1034663" y="432820"/>
            <a:ext cx="11391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lang="en-US" altLang="ko-KR" sz="43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Financial Factors -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 Structure</a:t>
            </a:r>
            <a:endParaRPr sz="19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ga926b7d138_0_7"/>
          <p:cNvCxnSpPr/>
          <p:nvPr/>
        </p:nvCxnSpPr>
        <p:spPr>
          <a:xfrm>
            <a:off x="485589" y="1186727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9" name="Google Shape;339;ga926b7d138_0_7"/>
          <p:cNvSpPr/>
          <p:nvPr/>
        </p:nvSpPr>
        <p:spPr>
          <a:xfrm rot="10800000" flipH="1">
            <a:off x="1512056" y="385437"/>
            <a:ext cx="148500" cy="128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ga926b7d138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210" y="1726423"/>
            <a:ext cx="8260080" cy="17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80C450-B741-4099-A8CE-6255A0392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3004" y="1035755"/>
            <a:ext cx="2401603" cy="210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7305" y="4722199"/>
            <a:ext cx="1892996" cy="1660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2"/>
          <p:cNvCxnSpPr/>
          <p:nvPr/>
        </p:nvCxnSpPr>
        <p:spPr>
          <a:xfrm>
            <a:off x="1462539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8" name="Google Shape;348;p2"/>
          <p:cNvSpPr txBox="1"/>
          <p:nvPr/>
        </p:nvSpPr>
        <p:spPr>
          <a:xfrm>
            <a:off x="1462538" y="181320"/>
            <a:ext cx="11391145" cy="7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lang="en-US" altLang="ko-KR" sz="43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Financial Factors - </a:t>
            </a:r>
            <a:r>
              <a:rPr lang="en-US" sz="19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 sz="19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"/>
          <p:cNvSpPr/>
          <p:nvPr/>
        </p:nvSpPr>
        <p:spPr>
          <a:xfrm rot="10800000" flipH="1">
            <a:off x="1937681" y="201640"/>
            <a:ext cx="148621" cy="12812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20622" y="3727727"/>
            <a:ext cx="2636238" cy="32786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"/>
          <p:cNvGrpSpPr/>
          <p:nvPr/>
        </p:nvGrpSpPr>
        <p:grpSpPr>
          <a:xfrm>
            <a:off x="1579746" y="1627547"/>
            <a:ext cx="1443867" cy="1056336"/>
            <a:chOff x="983597" y="1426804"/>
            <a:chExt cx="2471738" cy="1808329"/>
          </a:xfrm>
        </p:grpSpPr>
        <p:pic>
          <p:nvPicPr>
            <p:cNvPr id="352" name="Google Shape;352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83597" y="1426804"/>
              <a:ext cx="2471738" cy="158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297103" y="2175919"/>
              <a:ext cx="1106007" cy="10592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4" name="Google Shape;35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18504" y="5205072"/>
            <a:ext cx="1236863" cy="81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289274">
            <a:off x="3557728" y="1662728"/>
            <a:ext cx="12858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672297">
            <a:off x="3557728" y="4329470"/>
            <a:ext cx="12858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9092606">
            <a:off x="1790866" y="3176981"/>
            <a:ext cx="12858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1573" y="1619014"/>
            <a:ext cx="2528062" cy="89225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"/>
          <p:cNvSpPr txBox="1"/>
          <p:nvPr/>
        </p:nvSpPr>
        <p:spPr>
          <a:xfrm>
            <a:off x="3665948" y="2750221"/>
            <a:ext cx="6672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Commercial Manager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6A727C"/>
                </a:solidFill>
                <a:latin typeface="Arial"/>
                <a:ea typeface="Arial"/>
                <a:cs typeface="Arial"/>
                <a:sym typeface="Arial"/>
              </a:rPr>
              <a:t>trading, commerce, finance etc</a:t>
            </a:r>
            <a:br>
              <a:rPr lang="en-US" sz="1600" b="0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"/>
          <p:cNvSpPr txBox="1"/>
          <p:nvPr/>
        </p:nvSpPr>
        <p:spPr>
          <a:xfrm>
            <a:off x="3790898" y="3517337"/>
            <a:ext cx="6672000" cy="77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Marketer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6A727C"/>
                </a:solidFill>
                <a:latin typeface="Arial"/>
                <a:ea typeface="Arial"/>
                <a:cs typeface="Arial"/>
                <a:sym typeface="Arial"/>
              </a:rPr>
              <a:t>Contract, media AD etc</a:t>
            </a:r>
            <a:br>
              <a:rPr lang="en-US" sz="1600" b="0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"/>
          <p:cNvSpPr txBox="1"/>
          <p:nvPr/>
        </p:nvSpPr>
        <p:spPr>
          <a:xfrm>
            <a:off x="3790898" y="4381245"/>
            <a:ext cx="6672000" cy="60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1800" b="1" i="0" u="none" strike="noStrike" cap="none">
              <a:solidFill>
                <a:srgbClr val="6A727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&amp; Administration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6A727C"/>
                </a:solidFill>
                <a:latin typeface="Arial"/>
                <a:ea typeface="Arial"/>
                <a:cs typeface="Arial"/>
                <a:sym typeface="Arial"/>
              </a:rPr>
              <a:t>supervise the employees</a:t>
            </a:r>
            <a:br>
              <a:rPr lang="en-US" sz="1600" b="0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886DC0-D402-4128-9902-5887CC0C6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7"/>
          <p:cNvCxnSpPr/>
          <p:nvPr/>
        </p:nvCxnSpPr>
        <p:spPr>
          <a:xfrm>
            <a:off x="1462539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7" name="Google Shape;367;p7"/>
          <p:cNvSpPr txBox="1"/>
          <p:nvPr/>
        </p:nvSpPr>
        <p:spPr>
          <a:xfrm>
            <a:off x="1462538" y="181320"/>
            <a:ext cx="11391145" cy="7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altLang="ko-KR" sz="43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Financial Factors - </a:t>
            </a:r>
            <a:r>
              <a:rPr lang="en-US" sz="19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Payback, ROI</a:t>
            </a:r>
            <a:endParaRPr sz="19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"/>
          <p:cNvSpPr/>
          <p:nvPr/>
        </p:nvSpPr>
        <p:spPr>
          <a:xfrm rot="10800000" flipH="1">
            <a:off x="1937681" y="201640"/>
            <a:ext cx="148621" cy="12812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7"/>
          <p:cNvPicPr preferRelativeResize="0"/>
          <p:nvPr/>
        </p:nvPicPr>
        <p:blipFill rotWithShape="1">
          <a:blip r:embed="rId3">
            <a:alphaModFix/>
          </a:blip>
          <a:srcRect l="45770"/>
          <a:stretch/>
        </p:blipFill>
        <p:spPr>
          <a:xfrm>
            <a:off x="-370" y="1272938"/>
            <a:ext cx="1926668" cy="255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6385" y="4230588"/>
            <a:ext cx="3815491" cy="228615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"/>
          <p:cNvSpPr txBox="1"/>
          <p:nvPr/>
        </p:nvSpPr>
        <p:spPr>
          <a:xfrm>
            <a:off x="3675248" y="2453591"/>
            <a:ext cx="2242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200" b="1" i="0" u="none" strike="noStrike" cap="none">
                <a:solidFill>
                  <a:srgbClr val="195713"/>
                </a:solidFill>
                <a:latin typeface="Arial"/>
                <a:ea typeface="Arial"/>
                <a:cs typeface="Arial"/>
                <a:sym typeface="Arial"/>
              </a:rPr>
              <a:t>Payback</a:t>
            </a:r>
            <a:endParaRPr sz="2800" b="1" i="0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"/>
          <p:cNvSpPr txBox="1"/>
          <p:nvPr/>
        </p:nvSpPr>
        <p:spPr>
          <a:xfrm>
            <a:off x="3675280" y="3472625"/>
            <a:ext cx="1201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200" b="1" i="0" u="none" strike="noStrike" cap="none">
                <a:solidFill>
                  <a:srgbClr val="195713"/>
                </a:solidFill>
                <a:latin typeface="Arial"/>
                <a:ea typeface="Arial"/>
                <a:cs typeface="Arial"/>
                <a:sym typeface="Arial"/>
              </a:rPr>
              <a:t>ROI</a:t>
            </a:r>
            <a:endParaRPr sz="2800" b="1" i="0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6809" y="3429000"/>
            <a:ext cx="533494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6809" y="2457125"/>
            <a:ext cx="546172" cy="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"/>
          <p:cNvSpPr txBox="1"/>
          <p:nvPr/>
        </p:nvSpPr>
        <p:spPr>
          <a:xfrm>
            <a:off x="5579000" y="2366483"/>
            <a:ext cx="982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0,93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7"/>
          <p:cNvSpPr txBox="1"/>
          <p:nvPr/>
        </p:nvSpPr>
        <p:spPr>
          <a:xfrm>
            <a:off x="6510300" y="2366498"/>
            <a:ext cx="19077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 months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"/>
          <p:cNvSpPr txBox="1"/>
          <p:nvPr/>
        </p:nvSpPr>
        <p:spPr>
          <a:xfrm>
            <a:off x="4573450" y="3393377"/>
            <a:ext cx="982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6,13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"/>
          <p:cNvSpPr txBox="1"/>
          <p:nvPr/>
        </p:nvSpPr>
        <p:spPr>
          <a:xfrm>
            <a:off x="5555950" y="3418277"/>
            <a:ext cx="36030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 Income 85.505,87 €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558B8F-8CD9-47D2-B7F3-B008BDE6C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1"/>
          <p:cNvPicPr preferRelativeResize="0"/>
          <p:nvPr/>
        </p:nvPicPr>
        <p:blipFill rotWithShape="1">
          <a:blip r:embed="rId3">
            <a:alphaModFix/>
          </a:blip>
          <a:srcRect b="1689"/>
          <a:stretch/>
        </p:blipFill>
        <p:spPr>
          <a:xfrm>
            <a:off x="925775" y="1231655"/>
            <a:ext cx="2537438" cy="427908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85" name="Google Shape;385;p21"/>
          <p:cNvPicPr preferRelativeResize="0"/>
          <p:nvPr/>
        </p:nvPicPr>
        <p:blipFill rotWithShape="1">
          <a:blip r:embed="rId4">
            <a:alphaModFix/>
          </a:blip>
          <a:srcRect l="-38" t="-7170" r="11097" b="8359"/>
          <a:stretch/>
        </p:blipFill>
        <p:spPr>
          <a:xfrm flipH="1">
            <a:off x="110283" y="697454"/>
            <a:ext cx="3854262" cy="5878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1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p21"/>
          <p:cNvSpPr txBox="1"/>
          <p:nvPr/>
        </p:nvSpPr>
        <p:spPr>
          <a:xfrm>
            <a:off x="1392870" y="181320"/>
            <a:ext cx="943362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05. Prototype &amp; Improvement</a:t>
            </a:r>
            <a:endParaRPr sz="44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1"/>
          <p:cNvSpPr/>
          <p:nvPr/>
        </p:nvSpPr>
        <p:spPr>
          <a:xfrm>
            <a:off x="13245280" y="112876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1"/>
          <p:cNvSpPr/>
          <p:nvPr/>
        </p:nvSpPr>
        <p:spPr>
          <a:xfrm rot="10800000" flipH="1">
            <a:off x="1868012" y="201640"/>
            <a:ext cx="148621" cy="12812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7268790" y="1543168"/>
            <a:ext cx="46512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0 : Sign up, Sign in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1"/>
          <p:cNvCxnSpPr/>
          <p:nvPr/>
        </p:nvCxnSpPr>
        <p:spPr>
          <a:xfrm>
            <a:off x="8895550" y="2200013"/>
            <a:ext cx="100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2" name="Google Shape;3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925" y="1231650"/>
            <a:ext cx="2839201" cy="52078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24AA30-40D1-4EB8-A5FC-14403FE42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915" y="1195534"/>
            <a:ext cx="2725069" cy="484540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99" name="Google Shape;399;p22"/>
          <p:cNvPicPr preferRelativeResize="0"/>
          <p:nvPr/>
        </p:nvPicPr>
        <p:blipFill rotWithShape="1">
          <a:blip r:embed="rId4">
            <a:alphaModFix/>
          </a:blip>
          <a:srcRect l="-38" t="-7170" r="11097" b="8359"/>
          <a:stretch/>
        </p:blipFill>
        <p:spPr>
          <a:xfrm flipH="1">
            <a:off x="22708" y="640656"/>
            <a:ext cx="3987849" cy="5878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22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1" name="Google Shape;401;p22"/>
          <p:cNvSpPr/>
          <p:nvPr/>
        </p:nvSpPr>
        <p:spPr>
          <a:xfrm>
            <a:off x="13245280" y="112876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2"/>
          <p:cNvSpPr/>
          <p:nvPr/>
        </p:nvSpPr>
        <p:spPr>
          <a:xfrm rot="10800000" flipH="1">
            <a:off x="1868012" y="201640"/>
            <a:ext cx="148621" cy="12812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7933076" y="1554302"/>
            <a:ext cx="37564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1 : Searching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22"/>
          <p:cNvCxnSpPr/>
          <p:nvPr/>
        </p:nvCxnSpPr>
        <p:spPr>
          <a:xfrm>
            <a:off x="9112440" y="2211147"/>
            <a:ext cx="100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5" name="Google Shape;405;p22"/>
          <p:cNvSpPr txBox="1"/>
          <p:nvPr/>
        </p:nvSpPr>
        <p:spPr>
          <a:xfrm>
            <a:off x="7656897" y="2572999"/>
            <a:ext cx="43520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the user doesn’t know about the name, they can find the pill with the color, shape, imprint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1392870" y="181320"/>
            <a:ext cx="943362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05. Prototype &amp; Improvement</a:t>
            </a:r>
            <a:endParaRPr sz="44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0750" y="1127050"/>
            <a:ext cx="2725051" cy="53916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7EACFF-25AA-40FA-944E-2B5A8383D2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23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4" name="Google Shape;414;p2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3"/>
          <p:cNvSpPr/>
          <p:nvPr/>
        </p:nvSpPr>
        <p:spPr>
          <a:xfrm rot="10800000" flipH="1">
            <a:off x="1868012" y="201640"/>
            <a:ext cx="148621" cy="12812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883" y="1330221"/>
            <a:ext cx="2704837" cy="479870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17" name="Google Shape;417;p23"/>
          <p:cNvSpPr txBox="1"/>
          <p:nvPr/>
        </p:nvSpPr>
        <p:spPr>
          <a:xfrm>
            <a:off x="7933076" y="1554302"/>
            <a:ext cx="375641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1 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Printing Information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3"/>
          <p:cNvCxnSpPr/>
          <p:nvPr/>
        </p:nvCxnSpPr>
        <p:spPr>
          <a:xfrm>
            <a:off x="9307282" y="2546587"/>
            <a:ext cx="100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9" name="Google Shape;419;p23"/>
          <p:cNvSpPr txBox="1"/>
          <p:nvPr/>
        </p:nvSpPr>
        <p:spPr>
          <a:xfrm>
            <a:off x="7635264" y="2981235"/>
            <a:ext cx="435203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user can see the detailed information like the name of pills, description and side effects of pills.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23"/>
          <p:cNvPicPr preferRelativeResize="0"/>
          <p:nvPr/>
        </p:nvPicPr>
        <p:blipFill rotWithShape="1">
          <a:blip r:embed="rId4">
            <a:alphaModFix/>
          </a:blip>
          <a:srcRect l="-38" t="-7170" r="11097" b="8359"/>
          <a:stretch/>
        </p:blipFill>
        <p:spPr>
          <a:xfrm flipH="1">
            <a:off x="146078" y="739723"/>
            <a:ext cx="3987849" cy="587805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3"/>
          <p:cNvSpPr txBox="1"/>
          <p:nvPr/>
        </p:nvSpPr>
        <p:spPr>
          <a:xfrm>
            <a:off x="1392870" y="181320"/>
            <a:ext cx="943362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05. Prototype &amp; Improvement</a:t>
            </a:r>
            <a:endParaRPr sz="44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450" y="1220500"/>
            <a:ext cx="3144825" cy="53183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DA4B5-A501-430A-8E16-85C3788E6E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24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9" name="Google Shape;429;p2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4"/>
          <p:cNvSpPr/>
          <p:nvPr/>
        </p:nvSpPr>
        <p:spPr>
          <a:xfrm rot="10800000" flipH="1">
            <a:off x="1868012" y="201640"/>
            <a:ext cx="148621" cy="12812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4"/>
          <p:cNvSpPr txBox="1"/>
          <p:nvPr/>
        </p:nvSpPr>
        <p:spPr>
          <a:xfrm>
            <a:off x="7507692" y="1554302"/>
            <a:ext cx="43062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2 : Setting Alarm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24"/>
          <p:cNvCxnSpPr/>
          <p:nvPr/>
        </p:nvCxnSpPr>
        <p:spPr>
          <a:xfrm>
            <a:off x="8961968" y="2211147"/>
            <a:ext cx="1008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4" name="Google Shape;434;p24"/>
          <p:cNvSpPr txBox="1"/>
          <p:nvPr/>
        </p:nvSpPr>
        <p:spPr>
          <a:xfrm>
            <a:off x="7506425" y="2572999"/>
            <a:ext cx="435203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pills are taking.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alarm for each pill.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or modify each pill (button next to the pill).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4"/>
          <p:cNvSpPr txBox="1"/>
          <p:nvPr/>
        </p:nvSpPr>
        <p:spPr>
          <a:xfrm>
            <a:off x="1392870" y="181320"/>
            <a:ext cx="943362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05.Prototype &amp; Improvement</a:t>
            </a:r>
            <a:endParaRPr sz="44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25" y="1172700"/>
            <a:ext cx="3196525" cy="50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400" y="1172700"/>
            <a:ext cx="3086100" cy="5363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EAA9E-8865-46EA-A544-D01D5F511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ga338937e34_3_0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4" name="Google Shape;444;ga338937e34_3_0"/>
          <p:cNvSpPr/>
          <p:nvPr/>
        </p:nvSpPr>
        <p:spPr>
          <a:xfrm rot="10800000" flipH="1">
            <a:off x="1868012" y="201662"/>
            <a:ext cx="148500" cy="128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a338937e34_3_0"/>
          <p:cNvSpPr txBox="1"/>
          <p:nvPr/>
        </p:nvSpPr>
        <p:spPr>
          <a:xfrm>
            <a:off x="1392870" y="181320"/>
            <a:ext cx="943362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05. Prototype &amp; Improvement</a:t>
            </a:r>
            <a:endParaRPr sz="44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447;ga338937e34_3_0">
            <a:extLst>
              <a:ext uri="{FF2B5EF4-FFF2-40B4-BE49-F238E27FC236}">
                <a16:creationId xmlns:a16="http://schemas.microsoft.com/office/drawing/2014/main" id="{A195E78B-4CEB-4AFE-8745-4CBBE0B242A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675" y="1182375"/>
            <a:ext cx="3316325" cy="558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WhatsApp Video 2020-12-23 at 02.07.30">
            <a:hlinkClick r:id="" action="ppaction://media"/>
            <a:extLst>
              <a:ext uri="{FF2B5EF4-FFF2-40B4-BE49-F238E27FC236}">
                <a16:creationId xmlns:a16="http://schemas.microsoft.com/office/drawing/2014/main" id="{2D2CF8E0-0467-426A-AE98-710EC69814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55110" y="1303344"/>
            <a:ext cx="2416810" cy="537068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24085D-5CBB-4439-8BD1-A57EC5CEE7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5"/>
          <p:cNvCxnSpPr/>
          <p:nvPr/>
        </p:nvCxnSpPr>
        <p:spPr>
          <a:xfrm rot="10800000" flipH="1">
            <a:off x="1023142" y="1431985"/>
            <a:ext cx="6420395" cy="3410"/>
          </a:xfrm>
          <a:prstGeom prst="straightConnector1">
            <a:avLst/>
          </a:prstGeom>
          <a:noFill/>
          <a:ln w="57150" cap="flat" cmpd="sng">
            <a:solidFill>
              <a:srgbClr val="2FAD2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5"/>
          <p:cNvSpPr txBox="1"/>
          <p:nvPr/>
        </p:nvSpPr>
        <p:spPr>
          <a:xfrm>
            <a:off x="1351803" y="633133"/>
            <a:ext cx="166584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40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587703" y="987640"/>
            <a:ext cx="56042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 txBox="1"/>
          <p:nvPr/>
        </p:nvSpPr>
        <p:spPr>
          <a:xfrm>
            <a:off x="1023142" y="2353102"/>
            <a:ext cx="5421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02. Project Summary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1023142" y="2967021"/>
            <a:ext cx="40743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03. Sprint planning &amp; progress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1023142" y="4228919"/>
            <a:ext cx="38346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05. Prototype &amp; Improvement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1023142" y="3580940"/>
            <a:ext cx="23262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04. Financial Factors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1023142" y="1786484"/>
            <a:ext cx="5421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01. Team Members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E99EE0-832F-420A-A230-843CEC607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"/>
          <p:cNvSpPr txBox="1"/>
          <p:nvPr/>
        </p:nvSpPr>
        <p:spPr>
          <a:xfrm>
            <a:off x="1345872" y="1528314"/>
            <a:ext cx="37991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1" u="none" strike="noStrike" cap="none">
                <a:solidFill>
                  <a:srgbClr val="195713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40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588664" y="855089"/>
            <a:ext cx="56042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8"/>
          <p:cNvSpPr txBox="1"/>
          <p:nvPr/>
        </p:nvSpPr>
        <p:spPr>
          <a:xfrm>
            <a:off x="2309485" y="3342115"/>
            <a:ext cx="32948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https://github.com/jy-977/ICT-medictionary</a:t>
            </a:r>
            <a:endParaRPr sz="1200" b="1" i="1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8"/>
          <p:cNvSpPr txBox="1"/>
          <p:nvPr/>
        </p:nvSpPr>
        <p:spPr>
          <a:xfrm>
            <a:off x="1309984" y="3342115"/>
            <a:ext cx="789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13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8"/>
          <p:cNvSpPr txBox="1"/>
          <p:nvPr/>
        </p:nvSpPr>
        <p:spPr>
          <a:xfrm>
            <a:off x="2801187" y="3747700"/>
            <a:ext cx="1998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https://github.com/jy-977</a:t>
            </a:r>
            <a:endParaRPr sz="1200" b="1" i="1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8"/>
          <p:cNvSpPr txBox="1"/>
          <p:nvPr/>
        </p:nvSpPr>
        <p:spPr>
          <a:xfrm>
            <a:off x="1281575" y="3747700"/>
            <a:ext cx="141452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Jeongyun Lee</a:t>
            </a:r>
            <a:endParaRPr sz="13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8"/>
          <p:cNvSpPr txBox="1"/>
          <p:nvPr/>
        </p:nvSpPr>
        <p:spPr>
          <a:xfrm>
            <a:off x="2801187" y="4137895"/>
            <a:ext cx="204216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https://github.com/mvp17</a:t>
            </a:r>
            <a:endParaRPr sz="1200" b="1" i="1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8"/>
          <p:cNvSpPr txBox="1"/>
          <p:nvPr/>
        </p:nvSpPr>
        <p:spPr>
          <a:xfrm>
            <a:off x="1298366" y="4137895"/>
            <a:ext cx="1045145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Marc Visa</a:t>
            </a:r>
            <a:endParaRPr sz="13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8"/>
          <p:cNvSpPr txBox="1"/>
          <p:nvPr/>
        </p:nvSpPr>
        <p:spPr>
          <a:xfrm>
            <a:off x="2801187" y="4543480"/>
            <a:ext cx="214969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https://github.com/ron7858</a:t>
            </a:r>
            <a:endParaRPr sz="1200" b="1" i="1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8"/>
          <p:cNvSpPr txBox="1"/>
          <p:nvPr/>
        </p:nvSpPr>
        <p:spPr>
          <a:xfrm>
            <a:off x="1278283" y="4543480"/>
            <a:ext cx="148695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Ronnel Mathew</a:t>
            </a:r>
            <a:endParaRPr sz="13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8"/>
          <p:cNvSpPr txBox="1"/>
          <p:nvPr/>
        </p:nvSpPr>
        <p:spPr>
          <a:xfrm>
            <a:off x="2801187" y="4938393"/>
            <a:ext cx="23438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https://github.com/eyadfhafi</a:t>
            </a:r>
            <a:endParaRPr sz="1200" b="1" i="1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8"/>
          <p:cNvSpPr txBox="1"/>
          <p:nvPr/>
        </p:nvSpPr>
        <p:spPr>
          <a:xfrm>
            <a:off x="1289402" y="4938393"/>
            <a:ext cx="124235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Eyad Al Hafi</a:t>
            </a:r>
            <a:endParaRPr sz="13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B4C8F8-2809-44BD-82FB-2A23BD58A2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9"/>
          <p:cNvSpPr txBox="1"/>
          <p:nvPr/>
        </p:nvSpPr>
        <p:spPr>
          <a:xfrm>
            <a:off x="924283" y="1528314"/>
            <a:ext cx="639790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1" u="none" strike="noStrike" cap="none">
                <a:solidFill>
                  <a:srgbClr val="195713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44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hank you for watching</a:t>
            </a:r>
            <a:endParaRPr sz="40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588664" y="855089"/>
            <a:ext cx="56042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9"/>
          <p:cNvSpPr txBox="1"/>
          <p:nvPr/>
        </p:nvSpPr>
        <p:spPr>
          <a:xfrm>
            <a:off x="2309485" y="3342115"/>
            <a:ext cx="32948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https://github.com/jy-977/ICT-medictionary</a:t>
            </a:r>
            <a:endParaRPr sz="1200" b="1" i="1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9"/>
          <p:cNvSpPr txBox="1"/>
          <p:nvPr/>
        </p:nvSpPr>
        <p:spPr>
          <a:xfrm>
            <a:off x="1309984" y="3342115"/>
            <a:ext cx="789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13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9"/>
          <p:cNvSpPr txBox="1"/>
          <p:nvPr/>
        </p:nvSpPr>
        <p:spPr>
          <a:xfrm>
            <a:off x="2801187" y="3747700"/>
            <a:ext cx="1998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https://github.com/jy-977</a:t>
            </a:r>
            <a:endParaRPr sz="1200" b="1" i="1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9"/>
          <p:cNvSpPr txBox="1"/>
          <p:nvPr/>
        </p:nvSpPr>
        <p:spPr>
          <a:xfrm>
            <a:off x="1281575" y="3747700"/>
            <a:ext cx="141452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Jeongyun Lee</a:t>
            </a:r>
            <a:endParaRPr sz="13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9"/>
          <p:cNvSpPr txBox="1"/>
          <p:nvPr/>
        </p:nvSpPr>
        <p:spPr>
          <a:xfrm>
            <a:off x="2801187" y="4137895"/>
            <a:ext cx="204216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https://github.com/mvp17</a:t>
            </a:r>
            <a:endParaRPr sz="1200" b="1" i="1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9"/>
          <p:cNvSpPr txBox="1"/>
          <p:nvPr/>
        </p:nvSpPr>
        <p:spPr>
          <a:xfrm>
            <a:off x="1298366" y="4137895"/>
            <a:ext cx="1045145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Marc Visa</a:t>
            </a:r>
            <a:endParaRPr sz="13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9"/>
          <p:cNvSpPr txBox="1"/>
          <p:nvPr/>
        </p:nvSpPr>
        <p:spPr>
          <a:xfrm>
            <a:off x="2801187" y="4543480"/>
            <a:ext cx="214969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https://github.com/ron7858</a:t>
            </a:r>
            <a:endParaRPr sz="1200" b="1" i="1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9"/>
          <p:cNvSpPr txBox="1"/>
          <p:nvPr/>
        </p:nvSpPr>
        <p:spPr>
          <a:xfrm>
            <a:off x="1280273" y="4543480"/>
            <a:ext cx="144318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Ronnel Mattew</a:t>
            </a:r>
            <a:endParaRPr sz="13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9"/>
          <p:cNvSpPr txBox="1"/>
          <p:nvPr/>
        </p:nvSpPr>
        <p:spPr>
          <a:xfrm>
            <a:off x="2801187" y="4938393"/>
            <a:ext cx="2374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https://github.com/eyadfhafi</a:t>
            </a:r>
            <a:endParaRPr sz="1200" b="1" i="1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9"/>
          <p:cNvSpPr txBox="1"/>
          <p:nvPr/>
        </p:nvSpPr>
        <p:spPr>
          <a:xfrm>
            <a:off x="1289402" y="4938393"/>
            <a:ext cx="124235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1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Eyad Al Hafi</a:t>
            </a:r>
            <a:endParaRPr sz="1300" b="1" i="1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8F3FDA-17ED-4E0F-AD2A-03DB32971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11658064" y="4904800"/>
            <a:ext cx="398649" cy="398649"/>
          </a:xfrm>
          <a:prstGeom prst="ellipse">
            <a:avLst/>
          </a:prstGeom>
          <a:solidFill>
            <a:srgbClr val="DCE6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8965136" y="4922856"/>
            <a:ext cx="398649" cy="398649"/>
          </a:xfrm>
          <a:prstGeom prst="ellipse">
            <a:avLst/>
          </a:prstGeom>
          <a:solidFill>
            <a:srgbClr val="DCE6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6313376" y="4907616"/>
            <a:ext cx="398649" cy="398649"/>
          </a:xfrm>
          <a:prstGeom prst="ellipse">
            <a:avLst/>
          </a:prstGeom>
          <a:solidFill>
            <a:srgbClr val="DCE6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3601140" y="4900382"/>
            <a:ext cx="398649" cy="398649"/>
          </a:xfrm>
          <a:prstGeom prst="ellipse">
            <a:avLst/>
          </a:prstGeom>
          <a:solidFill>
            <a:srgbClr val="DCE6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9260362" y="1752470"/>
            <a:ext cx="398649" cy="398649"/>
          </a:xfrm>
          <a:prstGeom prst="ellipse">
            <a:avLst/>
          </a:prstGeom>
          <a:solidFill>
            <a:srgbClr val="DCE6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6567434" y="1770526"/>
            <a:ext cx="398649" cy="398649"/>
          </a:xfrm>
          <a:prstGeom prst="ellipse">
            <a:avLst/>
          </a:prstGeom>
          <a:solidFill>
            <a:srgbClr val="DCE6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3915674" y="1755286"/>
            <a:ext cx="398649" cy="398649"/>
          </a:xfrm>
          <a:prstGeom prst="ellipse">
            <a:avLst/>
          </a:prstGeom>
          <a:solidFill>
            <a:srgbClr val="DCE6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1203438" y="1748052"/>
            <a:ext cx="398649" cy="398649"/>
          </a:xfrm>
          <a:prstGeom prst="ellipse">
            <a:avLst/>
          </a:prstGeom>
          <a:solidFill>
            <a:srgbClr val="DCE6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15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rgbClr val="2FAD2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5"/>
          <p:cNvSpPr txBox="1"/>
          <p:nvPr/>
        </p:nvSpPr>
        <p:spPr>
          <a:xfrm>
            <a:off x="1392870" y="181320"/>
            <a:ext cx="757226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01. Team Members</a:t>
            </a:r>
            <a:endParaRPr sz="44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1299327" y="5546681"/>
            <a:ext cx="25151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Jeongyun Lee</a:t>
            </a:r>
            <a:endParaRPr sz="2400" b="1" i="0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1392870" y="1901098"/>
            <a:ext cx="2452467" cy="32687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4062318" y="1901098"/>
            <a:ext cx="2452467" cy="32687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6731766" y="1901098"/>
            <a:ext cx="2452467" cy="32687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9401214" y="1901098"/>
            <a:ext cx="2452467" cy="32687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15"/>
          <p:cNvCxnSpPr/>
          <p:nvPr/>
        </p:nvCxnSpPr>
        <p:spPr>
          <a:xfrm>
            <a:off x="2332861" y="5473700"/>
            <a:ext cx="572484" cy="0"/>
          </a:xfrm>
          <a:prstGeom prst="straightConnector1">
            <a:avLst/>
          </a:prstGeom>
          <a:noFill/>
          <a:ln w="28575" cap="flat" cmpd="sng">
            <a:solidFill>
              <a:srgbClr val="2FAD2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5"/>
          <p:cNvCxnSpPr/>
          <p:nvPr/>
        </p:nvCxnSpPr>
        <p:spPr>
          <a:xfrm>
            <a:off x="5002309" y="5473700"/>
            <a:ext cx="572484" cy="0"/>
          </a:xfrm>
          <a:prstGeom prst="straightConnector1">
            <a:avLst/>
          </a:prstGeom>
          <a:noFill/>
          <a:ln w="28575" cap="flat" cmpd="sng">
            <a:solidFill>
              <a:srgbClr val="2FAD2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15"/>
          <p:cNvCxnSpPr/>
          <p:nvPr/>
        </p:nvCxnSpPr>
        <p:spPr>
          <a:xfrm>
            <a:off x="7671757" y="5473700"/>
            <a:ext cx="572484" cy="0"/>
          </a:xfrm>
          <a:prstGeom prst="straightConnector1">
            <a:avLst/>
          </a:prstGeom>
          <a:noFill/>
          <a:ln w="28575" cap="flat" cmpd="sng">
            <a:solidFill>
              <a:srgbClr val="2FAD2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5"/>
          <p:cNvCxnSpPr/>
          <p:nvPr/>
        </p:nvCxnSpPr>
        <p:spPr>
          <a:xfrm>
            <a:off x="10341205" y="5473700"/>
            <a:ext cx="572484" cy="0"/>
          </a:xfrm>
          <a:prstGeom prst="straightConnector1">
            <a:avLst/>
          </a:prstGeom>
          <a:noFill/>
          <a:ln w="28575" cap="flat" cmpd="sng">
            <a:solidFill>
              <a:srgbClr val="2FAD2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2087" y="2181224"/>
            <a:ext cx="1998783" cy="266504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/>
        </p:nvSpPr>
        <p:spPr>
          <a:xfrm>
            <a:off x="1990102" y="6042869"/>
            <a:ext cx="148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4075095" y="5588800"/>
            <a:ext cx="25575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Ronnel Mathew</a:t>
            </a:r>
            <a:endParaRPr sz="2400" b="1" i="0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4541444" y="6042869"/>
            <a:ext cx="16248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7278575" y="5581204"/>
            <a:ext cx="18213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Marc Visa</a:t>
            </a:r>
            <a:endParaRPr sz="2400" b="1" i="0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7358366" y="6042857"/>
            <a:ext cx="15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9630398" y="5581204"/>
            <a:ext cx="20162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E3F30"/>
                </a:solidFill>
                <a:latin typeface="Arial"/>
                <a:ea typeface="Arial"/>
                <a:cs typeface="Arial"/>
                <a:sym typeface="Arial"/>
              </a:rPr>
              <a:t>Eyad Al Hafi</a:t>
            </a:r>
            <a:endParaRPr sz="2400" b="1" i="0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9904150" y="6042850"/>
            <a:ext cx="1446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5304" y="2184841"/>
            <a:ext cx="1998000" cy="26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7748" y="2181224"/>
            <a:ext cx="1998000" cy="26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58999" y="2181224"/>
            <a:ext cx="1998000" cy="26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356680-0D73-4AB0-B88A-E59FDDE59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7"/>
          <p:cNvGrpSpPr/>
          <p:nvPr/>
        </p:nvGrpSpPr>
        <p:grpSpPr>
          <a:xfrm>
            <a:off x="4901794" y="1472429"/>
            <a:ext cx="587662" cy="644389"/>
            <a:chOff x="4975800" y="1617211"/>
            <a:chExt cx="601207" cy="601207"/>
          </a:xfrm>
        </p:grpSpPr>
        <p:sp>
          <p:nvSpPr>
            <p:cNvPr id="151" name="Google Shape;151;p27"/>
            <p:cNvSpPr/>
            <p:nvPr/>
          </p:nvSpPr>
          <p:spPr>
            <a:xfrm>
              <a:off x="4975800" y="1617211"/>
              <a:ext cx="601207" cy="6012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5026772" y="1668183"/>
              <a:ext cx="499265" cy="49926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3" name="Google Shape;153;p27"/>
          <p:cNvCxnSpPr/>
          <p:nvPr/>
        </p:nvCxnSpPr>
        <p:spPr>
          <a:xfrm>
            <a:off x="4881461" y="1046030"/>
            <a:ext cx="7324681" cy="0"/>
          </a:xfrm>
          <a:prstGeom prst="straightConnector1">
            <a:avLst/>
          </a:prstGeom>
          <a:noFill/>
          <a:ln w="28575" cap="flat" cmpd="sng">
            <a:solidFill>
              <a:srgbClr val="2FAD2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27"/>
          <p:cNvSpPr txBox="1"/>
          <p:nvPr/>
        </p:nvSpPr>
        <p:spPr>
          <a:xfrm>
            <a:off x="5198445" y="171710"/>
            <a:ext cx="665065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02.Project Summary</a:t>
            </a:r>
            <a:endParaRPr sz="44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27"/>
          <p:cNvGrpSpPr/>
          <p:nvPr/>
        </p:nvGrpSpPr>
        <p:grpSpPr>
          <a:xfrm>
            <a:off x="4984248" y="1523059"/>
            <a:ext cx="6466072" cy="644389"/>
            <a:chOff x="1773408" y="4013242"/>
            <a:chExt cx="6434311" cy="584775"/>
          </a:xfrm>
        </p:grpSpPr>
        <p:sp>
          <p:nvSpPr>
            <p:cNvPr id="156" name="Google Shape;156;p27"/>
            <p:cNvSpPr txBox="1"/>
            <p:nvPr/>
          </p:nvSpPr>
          <p:spPr>
            <a:xfrm>
              <a:off x="4394374" y="4013242"/>
              <a:ext cx="38133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Searching the pills with the shape, the color and the code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7"/>
            <p:cNvSpPr txBox="1"/>
            <p:nvPr/>
          </p:nvSpPr>
          <p:spPr>
            <a:xfrm>
              <a:off x="2296434" y="4085266"/>
              <a:ext cx="17795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Searching The Pills</a:t>
              </a: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8" name="Google Shape;158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3408" y="4067297"/>
              <a:ext cx="337047" cy="3370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27"/>
          <p:cNvGrpSpPr/>
          <p:nvPr/>
        </p:nvGrpSpPr>
        <p:grpSpPr>
          <a:xfrm>
            <a:off x="4871720" y="3160276"/>
            <a:ext cx="6710076" cy="753763"/>
            <a:chOff x="4904680" y="2681368"/>
            <a:chExt cx="6677116" cy="684031"/>
          </a:xfrm>
        </p:grpSpPr>
        <p:grpSp>
          <p:nvGrpSpPr>
            <p:cNvPr id="160" name="Google Shape;160;p27"/>
            <p:cNvGrpSpPr/>
            <p:nvPr/>
          </p:nvGrpSpPr>
          <p:grpSpPr>
            <a:xfrm>
              <a:off x="4904680" y="2681368"/>
              <a:ext cx="584775" cy="584775"/>
              <a:chOff x="4975800" y="1617211"/>
              <a:chExt cx="601207" cy="601207"/>
            </a:xfrm>
          </p:grpSpPr>
          <p:sp>
            <p:nvSpPr>
              <p:cNvPr id="161" name="Google Shape;161;p27"/>
              <p:cNvSpPr/>
              <p:nvPr/>
            </p:nvSpPr>
            <p:spPr>
              <a:xfrm>
                <a:off x="4975800" y="1617211"/>
                <a:ext cx="601207" cy="60120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7"/>
              <p:cNvSpPr/>
              <p:nvPr/>
            </p:nvSpPr>
            <p:spPr>
              <a:xfrm>
                <a:off x="5026772" y="1668183"/>
                <a:ext cx="499265" cy="49926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27"/>
            <p:cNvGrpSpPr/>
            <p:nvPr/>
          </p:nvGrpSpPr>
          <p:grpSpPr>
            <a:xfrm>
              <a:off x="5024188" y="2780624"/>
              <a:ext cx="6557608" cy="584775"/>
              <a:chOff x="5363086" y="3850473"/>
              <a:chExt cx="6557608" cy="584775"/>
            </a:xfrm>
          </p:grpSpPr>
          <p:sp>
            <p:nvSpPr>
              <p:cNvPr id="164" name="Google Shape;164;p27"/>
              <p:cNvSpPr txBox="1"/>
              <p:nvPr/>
            </p:nvSpPr>
            <p:spPr>
              <a:xfrm>
                <a:off x="7975872" y="3850473"/>
                <a:ext cx="394482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Reminding the time to take the medicine for user and user’s family</a:t>
                </a:r>
                <a:endPara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7"/>
              <p:cNvSpPr txBox="1"/>
              <p:nvPr/>
            </p:nvSpPr>
            <p:spPr>
              <a:xfrm>
                <a:off x="5898282" y="3850473"/>
                <a:ext cx="14473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Setting Alarms</a:t>
                </a: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6" name="Google Shape;166;p2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363086" y="3890005"/>
                <a:ext cx="328868" cy="3288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7" name="Google Shape;167;p27"/>
          <p:cNvSpPr txBox="1"/>
          <p:nvPr/>
        </p:nvSpPr>
        <p:spPr>
          <a:xfrm>
            <a:off x="7618151" y="2066837"/>
            <a:ext cx="383216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Providing the information of the pill including the ingredients, dosage , effects and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27"/>
          <p:cNvGrpSpPr/>
          <p:nvPr/>
        </p:nvGrpSpPr>
        <p:grpSpPr>
          <a:xfrm>
            <a:off x="4872473" y="4395039"/>
            <a:ext cx="6556777" cy="721685"/>
            <a:chOff x="4863998" y="4139481"/>
            <a:chExt cx="6524570" cy="654920"/>
          </a:xfrm>
        </p:grpSpPr>
        <p:sp>
          <p:nvSpPr>
            <p:cNvPr id="169" name="Google Shape;169;p27"/>
            <p:cNvSpPr/>
            <p:nvPr/>
          </p:nvSpPr>
          <p:spPr>
            <a:xfrm>
              <a:off x="4863998" y="4139481"/>
              <a:ext cx="584775" cy="5847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4913577" y="4189060"/>
              <a:ext cx="485619" cy="4856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7575225" y="4209626"/>
              <a:ext cx="38133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 the guide line in the daily life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5575524" y="4247202"/>
              <a:ext cx="9364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Cautions</a:t>
              </a: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74579" y="4219786"/>
              <a:ext cx="369332" cy="3547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/>
        </p:nvSpPr>
        <p:spPr>
          <a:xfrm>
            <a:off x="5649526" y="2937959"/>
            <a:ext cx="918914" cy="40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7"/>
          <p:cNvGrpSpPr/>
          <p:nvPr/>
        </p:nvGrpSpPr>
        <p:grpSpPr>
          <a:xfrm>
            <a:off x="1252389" y="754636"/>
            <a:ext cx="2554227" cy="5437010"/>
            <a:chOff x="15029692" y="-2500397"/>
            <a:chExt cx="2753033" cy="4553404"/>
          </a:xfrm>
        </p:grpSpPr>
        <p:sp>
          <p:nvSpPr>
            <p:cNvPr id="176" name="Google Shape;176;p27"/>
            <p:cNvSpPr/>
            <p:nvPr/>
          </p:nvSpPr>
          <p:spPr>
            <a:xfrm>
              <a:off x="15117016" y="-2466125"/>
              <a:ext cx="2626733" cy="45191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7" name="Google Shape;177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297289" y="-1664734"/>
              <a:ext cx="2143193" cy="744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029692" y="-2500397"/>
              <a:ext cx="2753033" cy="1070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7"/>
            <p:cNvPicPr preferRelativeResize="0"/>
            <p:nvPr/>
          </p:nvPicPr>
          <p:blipFill rotWithShape="1">
            <a:blip r:embed="rId8">
              <a:alphaModFix/>
            </a:blip>
            <a:srcRect l="73013" t="19948" r="10603" b="40223"/>
            <a:stretch/>
          </p:blipFill>
          <p:spPr>
            <a:xfrm>
              <a:off x="16845344" y="-1472390"/>
              <a:ext cx="294959" cy="24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362456" y="-856075"/>
              <a:ext cx="2362509" cy="20918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7"/>
            <p:cNvSpPr txBox="1"/>
            <p:nvPr/>
          </p:nvSpPr>
          <p:spPr>
            <a:xfrm>
              <a:off x="15489467" y="-1508113"/>
              <a:ext cx="134870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white, oval, paracetamol</a:t>
              </a:r>
              <a:endPara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27"/>
          <p:cNvGrpSpPr/>
          <p:nvPr/>
        </p:nvGrpSpPr>
        <p:grpSpPr>
          <a:xfrm>
            <a:off x="1436836" y="452372"/>
            <a:ext cx="2694263" cy="5743915"/>
            <a:chOff x="-1253604" y="-323659"/>
            <a:chExt cx="2694263" cy="5743915"/>
          </a:xfrm>
        </p:grpSpPr>
        <p:pic>
          <p:nvPicPr>
            <p:cNvPr id="183" name="Google Shape;183;p27"/>
            <p:cNvPicPr preferRelativeResize="0"/>
            <p:nvPr/>
          </p:nvPicPr>
          <p:blipFill rotWithShape="1">
            <a:blip r:embed="rId10">
              <a:alphaModFix/>
            </a:blip>
            <a:srcRect t="240" r="49723"/>
            <a:stretch/>
          </p:blipFill>
          <p:spPr>
            <a:xfrm>
              <a:off x="-1253604" y="-323659"/>
              <a:ext cx="2694263" cy="57439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" name="Google Shape;184;p27"/>
            <p:cNvGrpSpPr/>
            <p:nvPr/>
          </p:nvGrpSpPr>
          <p:grpSpPr>
            <a:xfrm>
              <a:off x="-1197477" y="1320020"/>
              <a:ext cx="2495288" cy="735433"/>
              <a:chOff x="5336053" y="4262422"/>
              <a:chExt cx="2143291" cy="735433"/>
            </a:xfrm>
          </p:grpSpPr>
          <p:pic>
            <p:nvPicPr>
              <p:cNvPr id="185" name="Google Shape;185;p27"/>
              <p:cNvPicPr preferRelativeResize="0"/>
              <p:nvPr/>
            </p:nvPicPr>
            <p:blipFill rotWithShape="1">
              <a:blip r:embed="rId11">
                <a:alphaModFix/>
              </a:blip>
              <a:srcRect l="1542" t="1256" r="1336" b="1883"/>
              <a:stretch/>
            </p:blipFill>
            <p:spPr>
              <a:xfrm>
                <a:off x="5367113" y="4262422"/>
                <a:ext cx="2112231" cy="7354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186;p27"/>
              <p:cNvPicPr preferRelativeResize="0"/>
              <p:nvPr/>
            </p:nvPicPr>
            <p:blipFill rotWithShape="1">
              <a:blip r:embed="rId7">
                <a:alphaModFix/>
              </a:blip>
              <a:srcRect l="39441" t="23142" r="16230" b="55358"/>
              <a:stretch/>
            </p:blipFill>
            <p:spPr>
              <a:xfrm>
                <a:off x="5543736" y="4301161"/>
                <a:ext cx="733893" cy="1477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7" name="Google Shape;187;p27"/>
              <p:cNvSpPr txBox="1"/>
              <p:nvPr/>
            </p:nvSpPr>
            <p:spPr>
              <a:xfrm>
                <a:off x="5336053" y="4573468"/>
                <a:ext cx="141157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3F3F3F"/>
                    </a:solidFill>
                    <a:latin typeface="Corbel"/>
                    <a:ea typeface="Corbel"/>
                    <a:cs typeface="Corbel"/>
                    <a:sym typeface="Corbel"/>
                  </a:rPr>
                  <a:t>You missed the medicine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27"/>
            <p:cNvGrpSpPr/>
            <p:nvPr/>
          </p:nvGrpSpPr>
          <p:grpSpPr>
            <a:xfrm>
              <a:off x="-1226371" y="2132888"/>
              <a:ext cx="2508948" cy="735433"/>
              <a:chOff x="5324319" y="4262422"/>
              <a:chExt cx="2155024" cy="735433"/>
            </a:xfrm>
          </p:grpSpPr>
          <p:pic>
            <p:nvPicPr>
              <p:cNvPr id="189" name="Google Shape;189;p27"/>
              <p:cNvPicPr preferRelativeResize="0"/>
              <p:nvPr/>
            </p:nvPicPr>
            <p:blipFill rotWithShape="1">
              <a:blip r:embed="rId11">
                <a:alphaModFix/>
              </a:blip>
              <a:srcRect l="1542" t="1256" r="1336" b="1883"/>
              <a:stretch/>
            </p:blipFill>
            <p:spPr>
              <a:xfrm>
                <a:off x="5367112" y="4262422"/>
                <a:ext cx="2112231" cy="7354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27"/>
              <p:cNvPicPr preferRelativeResize="0"/>
              <p:nvPr/>
            </p:nvPicPr>
            <p:blipFill rotWithShape="1">
              <a:blip r:embed="rId7">
                <a:alphaModFix/>
              </a:blip>
              <a:srcRect l="39441" t="23142" r="16230" b="55358"/>
              <a:stretch/>
            </p:blipFill>
            <p:spPr>
              <a:xfrm>
                <a:off x="5543736" y="4301161"/>
                <a:ext cx="733893" cy="1477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Google Shape;191;p27"/>
              <p:cNvSpPr txBox="1"/>
              <p:nvPr/>
            </p:nvSpPr>
            <p:spPr>
              <a:xfrm>
                <a:off x="5324319" y="4593211"/>
                <a:ext cx="2134433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3F3F3F"/>
                    </a:solidFill>
                    <a:latin typeface="Corbel"/>
                    <a:ea typeface="Corbel"/>
                    <a:cs typeface="Corbel"/>
                    <a:sym typeface="Corbel"/>
                  </a:rPr>
                  <a:t>Jake needs to take his medicine in 30 min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2" name="Google Shape;192;p27"/>
          <p:cNvGrpSpPr/>
          <p:nvPr/>
        </p:nvGrpSpPr>
        <p:grpSpPr>
          <a:xfrm>
            <a:off x="1427991" y="451414"/>
            <a:ext cx="2671401" cy="5743915"/>
            <a:chOff x="2333851" y="941151"/>
            <a:chExt cx="2671401" cy="5743915"/>
          </a:xfrm>
        </p:grpSpPr>
        <p:grpSp>
          <p:nvGrpSpPr>
            <p:cNvPr id="193" name="Google Shape;193;p27"/>
            <p:cNvGrpSpPr/>
            <p:nvPr/>
          </p:nvGrpSpPr>
          <p:grpSpPr>
            <a:xfrm>
              <a:off x="2333851" y="941151"/>
              <a:ext cx="2671401" cy="5743915"/>
              <a:chOff x="1422989" y="452371"/>
              <a:chExt cx="2671401" cy="5743915"/>
            </a:xfrm>
          </p:grpSpPr>
          <p:grpSp>
            <p:nvGrpSpPr>
              <p:cNvPr id="194" name="Google Shape;194;p27"/>
              <p:cNvGrpSpPr/>
              <p:nvPr/>
            </p:nvGrpSpPr>
            <p:grpSpPr>
              <a:xfrm>
                <a:off x="1422989" y="452371"/>
                <a:ext cx="2671401" cy="5743915"/>
                <a:chOff x="11261299" y="826288"/>
                <a:chExt cx="2437048" cy="5396088"/>
              </a:xfrm>
            </p:grpSpPr>
            <p:sp>
              <p:nvSpPr>
                <p:cNvPr id="195" name="Google Shape;195;p27"/>
                <p:cNvSpPr/>
                <p:nvPr/>
              </p:nvSpPr>
              <p:spPr>
                <a:xfrm>
                  <a:off x="11261299" y="826288"/>
                  <a:ext cx="2437048" cy="5396088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6" name="Google Shape;196;p27"/>
                <p:cNvGrpSpPr/>
                <p:nvPr/>
              </p:nvGrpSpPr>
              <p:grpSpPr>
                <a:xfrm>
                  <a:off x="11408923" y="2728684"/>
                  <a:ext cx="2141797" cy="993379"/>
                  <a:chOff x="1657634" y="2598465"/>
                  <a:chExt cx="2141797" cy="993379"/>
                </a:xfrm>
              </p:grpSpPr>
              <p:pic>
                <p:nvPicPr>
                  <p:cNvPr id="197" name="Google Shape;197;p27"/>
                  <p:cNvPicPr preferRelativeResize="0"/>
                  <p:nvPr/>
                </p:nvPicPr>
                <p:blipFill rotWithShape="1">
                  <a:blip r:embed="rId12">
                    <a:alphaModFix/>
                  </a:blip>
                  <a:srcRect r="19697" b="38536"/>
                  <a:stretch/>
                </p:blipFill>
                <p:spPr>
                  <a:xfrm>
                    <a:off x="1693795" y="2598465"/>
                    <a:ext cx="2105636" cy="99337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98" name="Google Shape;198;p27"/>
                  <p:cNvSpPr txBox="1"/>
                  <p:nvPr/>
                </p:nvSpPr>
                <p:spPr>
                  <a:xfrm>
                    <a:off x="1657634" y="2637828"/>
                    <a:ext cx="2133918" cy="57708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50"/>
                      <a:buFont typeface="Arial"/>
                      <a:buNone/>
                    </a:pPr>
                    <a:r>
                      <a:rPr lang="en-US" sz="1050" b="0" i="0" u="none" strike="noStrike" cap="none">
                        <a:solidFill>
                          <a:srgbClr val="3F3F3F"/>
                        </a:solidFill>
                        <a:latin typeface="Corbel"/>
                        <a:ea typeface="Corbel"/>
                        <a:cs typeface="Corbel"/>
                        <a:sym typeface="Corbel"/>
                      </a:rPr>
                      <a:t>CAUTION!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50"/>
                      <a:buFont typeface="Arial"/>
                      <a:buNone/>
                    </a:pPr>
                    <a:r>
                      <a:rPr lang="en-US" sz="1050" b="0" i="0" u="none" strike="noStrike" cap="none">
                        <a:solidFill>
                          <a:srgbClr val="3F3F3F"/>
                        </a:solidFill>
                        <a:latin typeface="Corbel"/>
                        <a:ea typeface="Corbel"/>
                        <a:cs typeface="Corbel"/>
                        <a:sym typeface="Corbel"/>
                      </a:rPr>
                      <a:t>Your medicine A and B is conflicted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50"/>
                      <a:buFont typeface="Arial"/>
                      <a:buNone/>
                    </a:pPr>
                    <a:r>
                      <a:rPr lang="en-US" sz="1050" b="0" i="0" u="none" strike="noStrike" cap="none">
                        <a:solidFill>
                          <a:srgbClr val="3F3F3F"/>
                        </a:solidFill>
                        <a:latin typeface="Corbel"/>
                        <a:ea typeface="Corbel"/>
                        <a:cs typeface="Corbel"/>
                        <a:sym typeface="Corbel"/>
                      </a:rPr>
                      <a:t>They can cause the side effect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pic>
            <p:nvPicPr>
              <p:cNvPr id="199" name="Google Shape;199;p27"/>
              <p:cNvPicPr preferRelativeResize="0"/>
              <p:nvPr/>
            </p:nvPicPr>
            <p:blipFill rotWithShape="1">
              <a:blip r:embed="rId12">
                <a:alphaModFix/>
              </a:blip>
              <a:srcRect r="19697" b="38536"/>
              <a:stretch/>
            </p:blipFill>
            <p:spPr>
              <a:xfrm>
                <a:off x="1596247" y="3732787"/>
                <a:ext cx="2308120" cy="10574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0" name="Google Shape;200;p27"/>
            <p:cNvSpPr txBox="1"/>
            <p:nvPr/>
          </p:nvSpPr>
          <p:spPr>
            <a:xfrm>
              <a:off x="2747039" y="4266346"/>
              <a:ext cx="1887055" cy="577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3F3F3F"/>
                  </a:solidFill>
                  <a:latin typeface="Corbel"/>
                  <a:ea typeface="Corbel"/>
                  <a:cs typeface="Corbel"/>
                  <a:sym typeface="Corbel"/>
                </a:rPr>
                <a:t>CAUTION!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3F3F3F"/>
                  </a:solidFill>
                  <a:latin typeface="Corbel"/>
                  <a:ea typeface="Corbel"/>
                  <a:cs typeface="Corbel"/>
                  <a:sym typeface="Corbel"/>
                </a:rPr>
                <a:t>Do Not Drink - Tyrenol</a:t>
              </a:r>
              <a:endParaRPr sz="105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3F3F3F"/>
                  </a:solidFill>
                  <a:latin typeface="Corbel"/>
                  <a:ea typeface="Corbel"/>
                  <a:cs typeface="Corbel"/>
                  <a:sym typeface="Corbel"/>
                </a:rPr>
                <a:t>Alcohol can damage your liver.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1" name="Google Shape;201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0" y="285390"/>
            <a:ext cx="4787994" cy="65726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7C07A7-C206-4664-82AA-1F7B901A70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3"/>
          <p:cNvSpPr/>
          <p:nvPr/>
        </p:nvSpPr>
        <p:spPr>
          <a:xfrm rot="10800000" flipH="1">
            <a:off x="1868012" y="201640"/>
            <a:ext cx="148621" cy="12812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"/>
          <p:cNvSpPr txBox="1"/>
          <p:nvPr/>
        </p:nvSpPr>
        <p:spPr>
          <a:xfrm>
            <a:off x="1392875" y="181325"/>
            <a:ext cx="11124946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03. Sprint Planning &amp; Progress – </a:t>
            </a:r>
            <a:r>
              <a:rPr lang="en-US" sz="2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Sprint Goal</a:t>
            </a:r>
            <a:endParaRPr sz="37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3"/>
          <p:cNvGrpSpPr/>
          <p:nvPr/>
        </p:nvGrpSpPr>
        <p:grpSpPr>
          <a:xfrm>
            <a:off x="518222" y="1600744"/>
            <a:ext cx="11368977" cy="4721708"/>
            <a:chOff x="-9841621" y="-4154748"/>
            <a:chExt cx="12593666" cy="4721708"/>
          </a:xfrm>
        </p:grpSpPr>
        <p:grpSp>
          <p:nvGrpSpPr>
            <p:cNvPr id="211" name="Google Shape;211;p3"/>
            <p:cNvGrpSpPr/>
            <p:nvPr/>
          </p:nvGrpSpPr>
          <p:grpSpPr>
            <a:xfrm rot="10800000">
              <a:off x="-9841621" y="-4154748"/>
              <a:ext cx="8300260" cy="4721708"/>
              <a:chOff x="111952" y="1218857"/>
              <a:chExt cx="8300260" cy="4721708"/>
            </a:xfrm>
          </p:grpSpPr>
          <p:sp>
            <p:nvSpPr>
              <p:cNvPr id="212" name="Google Shape;212;p3"/>
              <p:cNvSpPr/>
              <p:nvPr/>
            </p:nvSpPr>
            <p:spPr>
              <a:xfrm>
                <a:off x="4405354" y="1218857"/>
                <a:ext cx="4006858" cy="4721707"/>
              </a:xfrm>
              <a:prstGeom prst="rect">
                <a:avLst/>
              </a:prstGeom>
              <a:solidFill>
                <a:srgbClr val="A6A6A6">
                  <a:alpha val="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111952" y="1218858"/>
                <a:ext cx="4006857" cy="4721707"/>
              </a:xfrm>
              <a:prstGeom prst="rect">
                <a:avLst/>
              </a:prstGeom>
              <a:solidFill>
                <a:srgbClr val="A5A5A5">
                  <a:alpha val="54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4" name="Google Shape;214;p3"/>
            <p:cNvSpPr/>
            <p:nvPr/>
          </p:nvSpPr>
          <p:spPr>
            <a:xfrm>
              <a:off x="-1254815" y="-4154747"/>
              <a:ext cx="4006860" cy="4721707"/>
            </a:xfrm>
            <a:prstGeom prst="rect">
              <a:avLst/>
            </a:prstGeom>
            <a:solidFill>
              <a:srgbClr val="BFBFBF">
                <a:alpha val="862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3"/>
          <p:cNvGrpSpPr/>
          <p:nvPr/>
        </p:nvGrpSpPr>
        <p:grpSpPr>
          <a:xfrm rot="401658">
            <a:off x="1515786" y="1395765"/>
            <a:ext cx="9291055" cy="5058918"/>
            <a:chOff x="2194558" y="1072335"/>
            <a:chExt cx="9291055" cy="5058918"/>
          </a:xfrm>
        </p:grpSpPr>
        <p:pic>
          <p:nvPicPr>
            <p:cNvPr id="216" name="Google Shape;216;p3"/>
            <p:cNvPicPr preferRelativeResize="0"/>
            <p:nvPr/>
          </p:nvPicPr>
          <p:blipFill rotWithShape="1">
            <a:blip r:embed="rId3">
              <a:alphaModFix/>
            </a:blip>
            <a:srcRect l="31907"/>
            <a:stretch/>
          </p:blipFill>
          <p:spPr>
            <a:xfrm>
              <a:off x="2194558" y="1072335"/>
              <a:ext cx="9291055" cy="49721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3"/>
            <p:cNvSpPr/>
            <p:nvPr/>
          </p:nvSpPr>
          <p:spPr>
            <a:xfrm>
              <a:off x="2843197" y="5849449"/>
              <a:ext cx="281806" cy="281804"/>
            </a:xfrm>
            <a:prstGeom prst="ellipse">
              <a:avLst/>
            </a:prstGeom>
            <a:solidFill>
              <a:srgbClr val="EBEBEB"/>
            </a:solidFill>
            <a:ln w="38100" cap="flat" cmpd="sng">
              <a:solidFill>
                <a:srgbClr val="1C38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775051" y="4885704"/>
              <a:ext cx="281806" cy="281804"/>
            </a:xfrm>
            <a:prstGeom prst="ellipse">
              <a:avLst/>
            </a:prstGeom>
            <a:solidFill>
              <a:srgbClr val="EBEBEB"/>
            </a:solidFill>
            <a:ln w="38100" cap="flat" cmpd="sng">
              <a:solidFill>
                <a:srgbClr val="1C38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0446818" y="2004556"/>
              <a:ext cx="281806" cy="281804"/>
            </a:xfrm>
            <a:prstGeom prst="ellipse">
              <a:avLst/>
            </a:prstGeom>
            <a:solidFill>
              <a:srgbClr val="EBEBEB"/>
            </a:solidFill>
            <a:ln w="38100" cap="flat" cmpd="sng">
              <a:solidFill>
                <a:srgbClr val="1C38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3"/>
          <p:cNvGrpSpPr/>
          <p:nvPr/>
        </p:nvGrpSpPr>
        <p:grpSpPr>
          <a:xfrm>
            <a:off x="799863" y="2308766"/>
            <a:ext cx="2680570" cy="3079003"/>
            <a:chOff x="-4319034" y="2453620"/>
            <a:chExt cx="2680570" cy="3079003"/>
          </a:xfrm>
        </p:grpSpPr>
        <p:grpSp>
          <p:nvGrpSpPr>
            <p:cNvPr id="221" name="Google Shape;221;p3"/>
            <p:cNvGrpSpPr/>
            <p:nvPr/>
          </p:nvGrpSpPr>
          <p:grpSpPr>
            <a:xfrm>
              <a:off x="-4319034" y="2453620"/>
              <a:ext cx="2680570" cy="3079003"/>
              <a:chOff x="1384608" y="2597290"/>
              <a:chExt cx="2680570" cy="3079003"/>
            </a:xfrm>
          </p:grpSpPr>
          <p:sp>
            <p:nvSpPr>
              <p:cNvPr id="222" name="Google Shape;222;p3"/>
              <p:cNvSpPr/>
              <p:nvPr/>
            </p:nvSpPr>
            <p:spPr>
              <a:xfrm>
                <a:off x="1384608" y="2597290"/>
                <a:ext cx="2680570" cy="1712469"/>
              </a:xfrm>
              <a:prstGeom prst="rect">
                <a:avLst/>
              </a:prstGeom>
              <a:solidFill>
                <a:srgbClr val="BBCDBD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3" name="Google Shape;223;p3"/>
              <p:cNvCxnSpPr/>
              <p:nvPr/>
            </p:nvCxnSpPr>
            <p:spPr>
              <a:xfrm rot="10800000">
                <a:off x="2685986" y="4557825"/>
                <a:ext cx="0" cy="54729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1C382C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" name="Google Shape;224;p3"/>
              <p:cNvSpPr txBox="1"/>
              <p:nvPr/>
            </p:nvSpPr>
            <p:spPr>
              <a:xfrm>
                <a:off x="2003574" y="5066382"/>
                <a:ext cx="1319554" cy="609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1C382C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r>
                  <a:rPr lang="en-US" sz="2000" b="1" i="0" u="none" strike="noStrike" cap="none" baseline="30000">
                    <a:solidFill>
                      <a:srgbClr val="1C382C"/>
                    </a:solidFill>
                    <a:latin typeface="Arial"/>
                    <a:ea typeface="Arial"/>
                    <a:cs typeface="Arial"/>
                    <a:sym typeface="Arial"/>
                  </a:rPr>
                  <a:t>st</a:t>
                </a:r>
                <a:r>
                  <a:rPr lang="en-US" sz="2000" b="1" i="0" u="none" strike="noStrike" cap="none">
                    <a:solidFill>
                      <a:srgbClr val="1C382C"/>
                    </a:solidFill>
                    <a:latin typeface="Arial"/>
                    <a:ea typeface="Arial"/>
                    <a:cs typeface="Arial"/>
                    <a:sym typeface="Arial"/>
                  </a:rPr>
                  <a:t> sprint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5" name="Google Shape;225;p3"/>
            <p:cNvSpPr txBox="1"/>
            <p:nvPr/>
          </p:nvSpPr>
          <p:spPr>
            <a:xfrm>
              <a:off x="-4199066" y="2566155"/>
              <a:ext cx="2560602" cy="1584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FUNCTION 0 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SIGN IN, SIGNUP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FUNCTION1 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SEARCH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DOCUMENTATION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3"/>
          <p:cNvGrpSpPr/>
          <p:nvPr/>
        </p:nvGrpSpPr>
        <p:grpSpPr>
          <a:xfrm>
            <a:off x="8503444" y="3124117"/>
            <a:ext cx="3289005" cy="3371567"/>
            <a:chOff x="168514" y="3968773"/>
            <a:chExt cx="3565141" cy="3284393"/>
          </a:xfrm>
        </p:grpSpPr>
        <p:sp>
          <p:nvSpPr>
            <p:cNvPr id="227" name="Google Shape;227;p3"/>
            <p:cNvSpPr/>
            <p:nvPr/>
          </p:nvSpPr>
          <p:spPr>
            <a:xfrm>
              <a:off x="168514" y="5161289"/>
              <a:ext cx="3565141" cy="2091877"/>
            </a:xfrm>
            <a:prstGeom prst="rect">
              <a:avLst/>
            </a:prstGeom>
            <a:solidFill>
              <a:srgbClr val="455F48">
                <a:alpha val="8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8" name="Google Shape;228;p3"/>
            <p:cNvCxnSpPr/>
            <p:nvPr/>
          </p:nvCxnSpPr>
          <p:spPr>
            <a:xfrm rot="10800000">
              <a:off x="1860845" y="4626890"/>
              <a:ext cx="0" cy="374832"/>
            </a:xfrm>
            <a:prstGeom prst="straightConnector1">
              <a:avLst/>
            </a:prstGeom>
            <a:noFill/>
            <a:ln w="28575" cap="flat" cmpd="sng">
              <a:solidFill>
                <a:srgbClr val="1C382C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3"/>
            <p:cNvSpPr txBox="1"/>
            <p:nvPr/>
          </p:nvSpPr>
          <p:spPr>
            <a:xfrm>
              <a:off x="951720" y="3968773"/>
              <a:ext cx="2123099" cy="5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1C382C"/>
                  </a:solidFill>
                  <a:latin typeface="Arial"/>
                  <a:ea typeface="Arial"/>
                  <a:cs typeface="Arial"/>
                  <a:sym typeface="Arial"/>
                </a:rPr>
                <a:t>3rd Sprint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3"/>
          <p:cNvGrpSpPr/>
          <p:nvPr/>
        </p:nvGrpSpPr>
        <p:grpSpPr>
          <a:xfrm>
            <a:off x="4866340" y="2349588"/>
            <a:ext cx="2909110" cy="2709959"/>
            <a:chOff x="3312457" y="2327161"/>
            <a:chExt cx="2909110" cy="2709959"/>
          </a:xfrm>
        </p:grpSpPr>
        <p:grpSp>
          <p:nvGrpSpPr>
            <p:cNvPr id="231" name="Google Shape;231;p3"/>
            <p:cNvGrpSpPr/>
            <p:nvPr/>
          </p:nvGrpSpPr>
          <p:grpSpPr>
            <a:xfrm>
              <a:off x="3312457" y="2327161"/>
              <a:ext cx="2560595" cy="2709959"/>
              <a:chOff x="867664" y="2878991"/>
              <a:chExt cx="2560595" cy="2709959"/>
            </a:xfrm>
          </p:grpSpPr>
          <p:sp>
            <p:nvSpPr>
              <p:cNvPr id="232" name="Google Shape;232;p3"/>
              <p:cNvSpPr/>
              <p:nvPr/>
            </p:nvSpPr>
            <p:spPr>
              <a:xfrm>
                <a:off x="867664" y="2878991"/>
                <a:ext cx="2560595" cy="1464403"/>
              </a:xfrm>
              <a:prstGeom prst="rect">
                <a:avLst/>
              </a:prstGeom>
              <a:solidFill>
                <a:srgbClr val="99B59C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3" name="Google Shape;233;p3"/>
              <p:cNvCxnSpPr/>
              <p:nvPr/>
            </p:nvCxnSpPr>
            <p:spPr>
              <a:xfrm rot="10800000">
                <a:off x="2085094" y="4633198"/>
                <a:ext cx="0" cy="54729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1C382C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234" name="Google Shape;234;p3"/>
              <p:cNvSpPr txBox="1"/>
              <p:nvPr/>
            </p:nvSpPr>
            <p:spPr>
              <a:xfrm>
                <a:off x="1283094" y="4979039"/>
                <a:ext cx="1652921" cy="609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1C382C"/>
                    </a:solidFill>
                    <a:latin typeface="Arial"/>
                    <a:ea typeface="Arial"/>
                    <a:cs typeface="Arial"/>
                    <a:sym typeface="Arial"/>
                  </a:rPr>
                  <a:t>2nd sprint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3"/>
            <p:cNvSpPr txBox="1"/>
            <p:nvPr/>
          </p:nvSpPr>
          <p:spPr>
            <a:xfrm>
              <a:off x="3427067" y="2512069"/>
              <a:ext cx="2794500" cy="12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FUNCTION 2 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ALARM 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FUNCTION 3  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Connecting Search to API</a:t>
              </a:r>
              <a:endParaRPr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"/>
          <p:cNvSpPr txBox="1"/>
          <p:nvPr/>
        </p:nvSpPr>
        <p:spPr>
          <a:xfrm>
            <a:off x="8689205" y="4351611"/>
            <a:ext cx="3103200" cy="21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 2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ALARM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-finish the Alarm setting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 3</a:t>
            </a: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-connect the noti with user info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 4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SETTING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-users can update user info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 IMPROVEMENT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B9B983-6C96-42C2-B4AD-66B0785184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gb272b5f10f_0_0"/>
          <p:cNvGraphicFramePr/>
          <p:nvPr>
            <p:extLst>
              <p:ext uri="{D42A27DB-BD31-4B8C-83A1-F6EECF244321}">
                <p14:modId xmlns:p14="http://schemas.microsoft.com/office/powerpoint/2010/main" val="4012433189"/>
              </p:ext>
            </p:extLst>
          </p:nvPr>
        </p:nvGraphicFramePr>
        <p:xfrm>
          <a:off x="416375" y="2244990"/>
          <a:ext cx="4585850" cy="2377260"/>
        </p:xfrm>
        <a:graphic>
          <a:graphicData uri="http://schemas.openxmlformats.org/drawingml/2006/table">
            <a:tbl>
              <a:tblPr>
                <a:noFill/>
                <a:tableStyleId>{E3495C28-BB89-4DB0-9DC2-6B2AB65E3187}</a:tableStyleId>
              </a:tblPr>
              <a:tblGrid>
                <a:gridCol w="229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Title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Owned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Documetation</a:t>
                      </a:r>
                      <a:endParaRPr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Marc, </a:t>
                      </a:r>
                      <a:r>
                        <a:rPr lang="en-US" dirty="0" err="1"/>
                        <a:t>Ronnel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F2 : Running alarms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Eyad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F3 : Notification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Eyad</a:t>
                      </a:r>
                      <a:r>
                        <a:rPr lang="en-US" dirty="0"/>
                        <a:t> , Yoon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GUI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Yoon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SCRUM Managing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Marc , </a:t>
                      </a:r>
                      <a:r>
                        <a:rPr lang="en-US" dirty="0" err="1"/>
                        <a:t>Ronnel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BFBDAEB-4150-495F-8F0B-60B8C3812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7" y="1464504"/>
            <a:ext cx="5447783" cy="4927096"/>
          </a:xfrm>
          <a:prstGeom prst="rect">
            <a:avLst/>
          </a:prstGeom>
        </p:spPr>
      </p:pic>
      <p:cxnSp>
        <p:nvCxnSpPr>
          <p:cNvPr id="7" name="Google Shape;207;p3">
            <a:extLst>
              <a:ext uri="{FF2B5EF4-FFF2-40B4-BE49-F238E27FC236}">
                <a16:creationId xmlns:a16="http://schemas.microsoft.com/office/drawing/2014/main" id="{DD71CA4D-A18F-45DC-8B73-C4DB1BCE8B0C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209;p3">
            <a:extLst>
              <a:ext uri="{FF2B5EF4-FFF2-40B4-BE49-F238E27FC236}">
                <a16:creationId xmlns:a16="http://schemas.microsoft.com/office/drawing/2014/main" id="{189EBDB2-97B3-4C23-B811-A433B1CB0B01}"/>
              </a:ext>
            </a:extLst>
          </p:cNvPr>
          <p:cNvSpPr txBox="1"/>
          <p:nvPr/>
        </p:nvSpPr>
        <p:spPr>
          <a:xfrm>
            <a:off x="1392875" y="181325"/>
            <a:ext cx="10221056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03. Sprint Planning &amp; Progress – </a:t>
            </a:r>
            <a:r>
              <a:rPr lang="en-US" sz="2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Sprint Progress</a:t>
            </a:r>
            <a:endParaRPr sz="37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49DF0C-BEA0-4356-BC08-653F5AC7F7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"/>
          <p:cNvCxnSpPr/>
          <p:nvPr/>
        </p:nvCxnSpPr>
        <p:spPr>
          <a:xfrm>
            <a:off x="1392870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3"/>
          <p:cNvSpPr/>
          <p:nvPr/>
        </p:nvSpPr>
        <p:spPr>
          <a:xfrm rot="10800000" flipH="1">
            <a:off x="1868012" y="201640"/>
            <a:ext cx="148621" cy="12812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"/>
          <p:cNvSpPr txBox="1"/>
          <p:nvPr/>
        </p:nvSpPr>
        <p:spPr>
          <a:xfrm>
            <a:off x="1392875" y="181325"/>
            <a:ext cx="10221056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03. Sprint Planning &amp; Progress – </a:t>
            </a:r>
            <a:r>
              <a:rPr lang="en-US" sz="2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Sprint Progress</a:t>
            </a:r>
            <a:endParaRPr sz="37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D6E319-5357-4C65-8D64-6684A8CF6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79" y="1459349"/>
            <a:ext cx="7593838" cy="44784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FAD429-95B2-43A0-B58B-421283A1A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7" y="1779204"/>
            <a:ext cx="3566111" cy="14264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94CAF2-C487-4282-A849-B60ACFE03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38" y="4034028"/>
            <a:ext cx="3720996" cy="1418951"/>
          </a:xfrm>
          <a:prstGeom prst="rect">
            <a:avLst/>
          </a:prstGeom>
        </p:spPr>
      </p:pic>
      <p:sp>
        <p:nvSpPr>
          <p:cNvPr id="38" name="Google Shape;229;p3">
            <a:extLst>
              <a:ext uri="{FF2B5EF4-FFF2-40B4-BE49-F238E27FC236}">
                <a16:creationId xmlns:a16="http://schemas.microsoft.com/office/drawing/2014/main" id="{AC406EF3-3A05-4F5C-B3F7-306C0E074540}"/>
              </a:ext>
            </a:extLst>
          </p:cNvPr>
          <p:cNvSpPr txBox="1"/>
          <p:nvPr/>
        </p:nvSpPr>
        <p:spPr>
          <a:xfrm>
            <a:off x="888684" y="2050389"/>
            <a:ext cx="195865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1C382C"/>
                </a:solidFill>
              </a:rPr>
              <a:t>1st</a:t>
            </a:r>
            <a:r>
              <a:rPr lang="en-US" sz="2000" b="1" i="0" u="none" strike="noStrike" cap="none" dirty="0">
                <a:solidFill>
                  <a:srgbClr val="1C382C"/>
                </a:solidFill>
                <a:latin typeface="Arial"/>
                <a:ea typeface="Arial"/>
                <a:cs typeface="Arial"/>
                <a:sym typeface="Arial"/>
              </a:rPr>
              <a:t> Sprint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229;p3">
            <a:extLst>
              <a:ext uri="{FF2B5EF4-FFF2-40B4-BE49-F238E27FC236}">
                <a16:creationId xmlns:a16="http://schemas.microsoft.com/office/drawing/2014/main" id="{1B5D1FC0-552E-4AC5-95A0-F1890923FFFC}"/>
              </a:ext>
            </a:extLst>
          </p:cNvPr>
          <p:cNvSpPr txBox="1"/>
          <p:nvPr/>
        </p:nvSpPr>
        <p:spPr>
          <a:xfrm>
            <a:off x="888684" y="4304858"/>
            <a:ext cx="195865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1C382C"/>
                </a:solidFill>
              </a:rPr>
              <a:t>2nd</a:t>
            </a:r>
            <a:r>
              <a:rPr lang="en-US" sz="2000" b="1" i="0" u="none" strike="noStrike" cap="none" dirty="0">
                <a:solidFill>
                  <a:srgbClr val="1C382C"/>
                </a:solidFill>
                <a:latin typeface="Arial"/>
                <a:ea typeface="Arial"/>
                <a:cs typeface="Arial"/>
                <a:sym typeface="Arial"/>
              </a:rPr>
              <a:t> Sprint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229;p3">
            <a:extLst>
              <a:ext uri="{FF2B5EF4-FFF2-40B4-BE49-F238E27FC236}">
                <a16:creationId xmlns:a16="http://schemas.microsoft.com/office/drawing/2014/main" id="{3D5D20B7-960C-475C-8B40-BA9EBB43F9D4}"/>
              </a:ext>
            </a:extLst>
          </p:cNvPr>
          <p:cNvSpPr txBox="1"/>
          <p:nvPr/>
        </p:nvSpPr>
        <p:spPr>
          <a:xfrm>
            <a:off x="6706159" y="3205649"/>
            <a:ext cx="195865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1C382C"/>
                </a:solidFill>
              </a:rPr>
              <a:t>3rd</a:t>
            </a:r>
            <a:r>
              <a:rPr lang="en-US" sz="2000" b="1" i="0" u="none" strike="noStrike" cap="none" dirty="0">
                <a:solidFill>
                  <a:srgbClr val="1C382C"/>
                </a:solidFill>
                <a:latin typeface="Arial"/>
                <a:ea typeface="Arial"/>
                <a:cs typeface="Arial"/>
                <a:sym typeface="Arial"/>
              </a:rPr>
              <a:t> Sprint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AFFF10-776F-434F-9B7D-97F0406183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12" name="Google Shape;209;p3">
            <a:extLst>
              <a:ext uri="{FF2B5EF4-FFF2-40B4-BE49-F238E27FC236}">
                <a16:creationId xmlns:a16="http://schemas.microsoft.com/office/drawing/2014/main" id="{2EC531AB-F63B-4700-998E-C1B6531CB56F}"/>
              </a:ext>
            </a:extLst>
          </p:cNvPr>
          <p:cNvSpPr txBox="1"/>
          <p:nvPr/>
        </p:nvSpPr>
        <p:spPr>
          <a:xfrm>
            <a:off x="1392870" y="198238"/>
            <a:ext cx="10221056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03. Sprint Planning &amp; Progress – </a:t>
            </a:r>
            <a:r>
              <a:rPr lang="en-US" sz="24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Sprint Progress</a:t>
            </a:r>
            <a:endParaRPr sz="37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62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 txBox="1"/>
          <p:nvPr/>
        </p:nvSpPr>
        <p:spPr>
          <a:xfrm>
            <a:off x="9528115" y="1084524"/>
            <a:ext cx="379915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1" u="none" strike="noStrike" cap="none" dirty="0">
                <a:solidFill>
                  <a:srgbClr val="195713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endParaRPr sz="4000" b="1" i="1" u="none" strike="noStrike" cap="none" dirty="0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6"/>
          <p:cNvPicPr preferRelativeResize="0"/>
          <p:nvPr/>
        </p:nvPicPr>
        <p:blipFill rotWithShape="1">
          <a:blip r:embed="rId3">
            <a:alphaModFix/>
          </a:blip>
          <a:srcRect r="75835" b="50907"/>
          <a:stretch/>
        </p:blipFill>
        <p:spPr>
          <a:xfrm>
            <a:off x="4700468" y="3429000"/>
            <a:ext cx="465388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6"/>
          <p:cNvPicPr preferRelativeResize="0"/>
          <p:nvPr/>
        </p:nvPicPr>
        <p:blipFill rotWithShape="1">
          <a:blip r:embed="rId3">
            <a:alphaModFix/>
          </a:blip>
          <a:srcRect l="32408" t="515" r="34439" b="52868"/>
          <a:stretch/>
        </p:blipFill>
        <p:spPr>
          <a:xfrm>
            <a:off x="4700468" y="5101197"/>
            <a:ext cx="672395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"/>
          <p:cNvSpPr txBox="1"/>
          <p:nvPr/>
        </p:nvSpPr>
        <p:spPr>
          <a:xfrm>
            <a:off x="5564314" y="3445795"/>
            <a:ext cx="121137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200" b="1" i="0" u="none" strike="noStrike" cap="none">
                <a:solidFill>
                  <a:srgbClr val="195713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sz="2800" b="1" i="0" u="none" strike="noStrike" cap="none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 txBox="1"/>
          <p:nvPr/>
        </p:nvSpPr>
        <p:spPr>
          <a:xfrm>
            <a:off x="5564314" y="4922608"/>
            <a:ext cx="247502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200" b="1" u="none" strike="noStrike" cap="none" dirty="0">
                <a:solidFill>
                  <a:srgbClr val="195713"/>
                </a:solidFill>
                <a:latin typeface="Arial"/>
                <a:ea typeface="Arial"/>
                <a:cs typeface="Arial"/>
                <a:sym typeface="Arial"/>
              </a:rPr>
              <a:t>Sprint</a:t>
            </a:r>
            <a:r>
              <a:rPr lang="en-US" sz="3200" b="1" i="1" u="none" strike="noStrike" cap="none" dirty="0">
                <a:solidFill>
                  <a:srgbClr val="19571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none" strike="noStrike" cap="none" dirty="0">
                <a:solidFill>
                  <a:srgbClr val="195713"/>
                </a:solidFill>
                <a:latin typeface="Arial"/>
                <a:ea typeface="Arial"/>
                <a:cs typeface="Arial"/>
                <a:sym typeface="Arial"/>
              </a:rPr>
              <a:t>meeting</a:t>
            </a:r>
            <a:endParaRPr sz="2800" b="1" i="0" u="none" strike="noStrike" cap="none" dirty="0">
              <a:solidFill>
                <a:srgbClr val="2E3F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 txBox="1"/>
          <p:nvPr/>
        </p:nvSpPr>
        <p:spPr>
          <a:xfrm>
            <a:off x="7460269" y="3445039"/>
            <a:ext cx="635069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1600" b="0" i="0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API will retire in 2 months.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1600" b="0" i="0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Won´t be update</a:t>
            </a:r>
            <a:endParaRPr sz="1600" b="0" i="0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1600" b="0" i="0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Not affected as the API will not be deleted</a:t>
            </a:r>
            <a:endParaRPr sz="1400" b="0" i="0" u="none" strike="noStrike" cap="none">
              <a:solidFill>
                <a:srgbClr val="455F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7460275" y="5147150"/>
            <a:ext cx="46269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1600" b="0" i="0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Personal Business : Work, Travel, Time zone difference, Visa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1600" b="0" i="0" u="none" strike="noStrike" cap="none">
                <a:solidFill>
                  <a:srgbClr val="455F48"/>
                </a:solidFill>
                <a:latin typeface="Arial"/>
                <a:ea typeface="Arial"/>
                <a:cs typeface="Arial"/>
                <a:sym typeface="Arial"/>
              </a:rPr>
              <a:t>No place, No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2974" y="1743842"/>
            <a:ext cx="48387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D6101-DEC2-484E-9689-403F97D993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11" name="Google Shape;209;p3">
            <a:extLst>
              <a:ext uri="{FF2B5EF4-FFF2-40B4-BE49-F238E27FC236}">
                <a16:creationId xmlns:a16="http://schemas.microsoft.com/office/drawing/2014/main" id="{CBB93E7A-1648-4280-A371-21BB359DEC7F}"/>
              </a:ext>
            </a:extLst>
          </p:cNvPr>
          <p:cNvSpPr txBox="1"/>
          <p:nvPr/>
        </p:nvSpPr>
        <p:spPr>
          <a:xfrm>
            <a:off x="4700468" y="475183"/>
            <a:ext cx="7392133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03. Sprint Planning &amp; Progress</a:t>
            </a:r>
            <a:endParaRPr sz="37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16"/>
          <p:cNvCxnSpPr/>
          <p:nvPr/>
        </p:nvCxnSpPr>
        <p:spPr>
          <a:xfrm>
            <a:off x="1462539" y="1127052"/>
            <a:ext cx="1080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3" name="Google Shape;263;p16"/>
          <p:cNvSpPr txBox="1"/>
          <p:nvPr/>
        </p:nvSpPr>
        <p:spPr>
          <a:xfrm>
            <a:off x="1462538" y="181320"/>
            <a:ext cx="11391145" cy="7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Financial Factors -  </a:t>
            </a:r>
            <a:r>
              <a:rPr lang="en-US" sz="19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Cash Flow</a:t>
            </a:r>
            <a:endParaRPr sz="19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 rot="10800000" flipH="1">
            <a:off x="1937681" y="201640"/>
            <a:ext cx="148621" cy="12812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16"/>
          <p:cNvGrpSpPr/>
          <p:nvPr/>
        </p:nvGrpSpPr>
        <p:grpSpPr>
          <a:xfrm>
            <a:off x="4456394" y="4256083"/>
            <a:ext cx="6570764" cy="2339196"/>
            <a:chOff x="4339327" y="-3534760"/>
            <a:chExt cx="8571536" cy="3967749"/>
          </a:xfrm>
        </p:grpSpPr>
        <p:sp>
          <p:nvSpPr>
            <p:cNvPr id="266" name="Google Shape;266;p16"/>
            <p:cNvSpPr/>
            <p:nvPr/>
          </p:nvSpPr>
          <p:spPr>
            <a:xfrm>
              <a:off x="6323445" y="-864486"/>
              <a:ext cx="479509" cy="1291105"/>
            </a:xfrm>
            <a:prstGeom prst="rect">
              <a:avLst/>
            </a:prstGeom>
            <a:solidFill>
              <a:srgbClr val="D1F4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39327" y="-345595"/>
              <a:ext cx="583946" cy="778584"/>
            </a:xfrm>
            <a:prstGeom prst="rect">
              <a:avLst/>
            </a:prstGeom>
            <a:noFill/>
            <a:ln w="25400" cap="flat" cmpd="sng">
              <a:solidFill>
                <a:srgbClr val="26831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8292274" y="-1586835"/>
              <a:ext cx="583946" cy="2013452"/>
            </a:xfrm>
            <a:prstGeom prst="rect">
              <a:avLst/>
            </a:prstGeom>
            <a:solidFill>
              <a:srgbClr val="A4EA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10365539" y="-2711195"/>
              <a:ext cx="583946" cy="3137812"/>
            </a:xfrm>
            <a:prstGeom prst="rect">
              <a:avLst/>
            </a:prstGeom>
            <a:solidFill>
              <a:srgbClr val="A4D7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12326917" y="-3534760"/>
              <a:ext cx="583946" cy="396137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16"/>
          <p:cNvSpPr/>
          <p:nvPr/>
        </p:nvSpPr>
        <p:spPr>
          <a:xfrm>
            <a:off x="4388054" y="3721224"/>
            <a:ext cx="6502701" cy="1849905"/>
          </a:xfrm>
          <a:custGeom>
            <a:avLst/>
            <a:gdLst/>
            <a:ahLst/>
            <a:cxnLst/>
            <a:rect l="l" t="t" r="r" b="b"/>
            <a:pathLst>
              <a:path w="7429500" h="3403600" extrusionOk="0">
                <a:moveTo>
                  <a:pt x="0" y="3403600"/>
                </a:moveTo>
                <a:lnTo>
                  <a:pt x="1143000" y="3302000"/>
                </a:lnTo>
                <a:lnTo>
                  <a:pt x="2298700" y="3175000"/>
                </a:lnTo>
                <a:lnTo>
                  <a:pt x="3416300" y="2844800"/>
                </a:lnTo>
                <a:lnTo>
                  <a:pt x="4546600" y="2133600"/>
                </a:lnTo>
                <a:lnTo>
                  <a:pt x="5676900" y="1206500"/>
                </a:lnTo>
                <a:lnTo>
                  <a:pt x="6819900" y="330200"/>
                </a:lnTo>
                <a:lnTo>
                  <a:pt x="7429500" y="0"/>
                </a:lnTo>
              </a:path>
            </a:pathLst>
          </a:custGeom>
          <a:noFill/>
          <a:ln w="76200" cap="flat" cmpd="sng">
            <a:solidFill>
              <a:srgbClr val="26831D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4558193" y="5531313"/>
            <a:ext cx="169858" cy="169858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2683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6098869" y="5409260"/>
            <a:ext cx="169858" cy="169858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2683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9180221" y="4309221"/>
            <a:ext cx="169858" cy="169858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2683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10720898" y="3636295"/>
            <a:ext cx="169858" cy="169858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2683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94125" y="3422875"/>
            <a:ext cx="3019528" cy="326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6"/>
          <p:cNvSpPr/>
          <p:nvPr/>
        </p:nvSpPr>
        <p:spPr>
          <a:xfrm>
            <a:off x="7639545" y="5041282"/>
            <a:ext cx="169858" cy="169858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2683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4065576" y="4776534"/>
            <a:ext cx="1247849" cy="55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9B59C"/>
                </a:solidFill>
                <a:latin typeface="Arial"/>
                <a:ea typeface="Arial"/>
                <a:cs typeface="Arial"/>
                <a:sym typeface="Arial"/>
              </a:rPr>
              <a:t>Year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6"/>
          <p:cNvSpPr txBox="1"/>
          <p:nvPr/>
        </p:nvSpPr>
        <p:spPr>
          <a:xfrm>
            <a:off x="5481431" y="4652974"/>
            <a:ext cx="1247849" cy="55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9B59C"/>
                </a:solidFill>
                <a:latin typeface="Arial"/>
                <a:ea typeface="Arial"/>
                <a:cs typeface="Arial"/>
                <a:sym typeface="Arial"/>
              </a:rPr>
              <a:t>Year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6"/>
          <p:cNvSpPr txBox="1"/>
          <p:nvPr/>
        </p:nvSpPr>
        <p:spPr>
          <a:xfrm>
            <a:off x="6957971" y="4399767"/>
            <a:ext cx="1247849" cy="55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9B59C"/>
                </a:solidFill>
                <a:latin typeface="Arial"/>
                <a:ea typeface="Arial"/>
                <a:cs typeface="Arial"/>
                <a:sym typeface="Arial"/>
              </a:rPr>
              <a:t>Year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8641225" y="3673255"/>
            <a:ext cx="1247849" cy="55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9B59C"/>
                </a:solidFill>
                <a:latin typeface="Arial"/>
                <a:ea typeface="Arial"/>
                <a:cs typeface="Arial"/>
                <a:sym typeface="Arial"/>
              </a:rPr>
              <a:t>Year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6"/>
          <p:cNvSpPr txBox="1"/>
          <p:nvPr/>
        </p:nvSpPr>
        <p:spPr>
          <a:xfrm>
            <a:off x="10096973" y="3024794"/>
            <a:ext cx="1247849" cy="55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9B59C"/>
                </a:solidFill>
                <a:latin typeface="Arial"/>
                <a:ea typeface="Arial"/>
                <a:cs typeface="Arial"/>
                <a:sym typeface="Arial"/>
              </a:rPr>
              <a:t>Year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500" y="1286792"/>
            <a:ext cx="11068106" cy="17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4413CC-AF9B-4D71-973C-F288C0A77F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20GREENGRAY">
      <a:dk1>
        <a:srgbClr val="000000"/>
      </a:dk1>
      <a:lt1>
        <a:srgbClr val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841</Words>
  <Application>Microsoft Office PowerPoint</Application>
  <PresentationFormat>와이드스크린</PresentationFormat>
  <Paragraphs>204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</vt:lpstr>
      <vt:lpstr>Corbel</vt:lpstr>
      <vt:lpstr>Malgun Gothic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정윤</cp:lastModifiedBy>
  <cp:revision>12</cp:revision>
  <dcterms:created xsi:type="dcterms:W3CDTF">2020-04-13T00:08:17Z</dcterms:created>
  <dcterms:modified xsi:type="dcterms:W3CDTF">2021-01-11T16:48:23Z</dcterms:modified>
</cp:coreProperties>
</file>